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8288000" cy="10287000"/>
  <p:notesSz cx="6858000" cy="9144000"/>
  <p:embeddedFontLst>
    <p:embeddedFont>
      <p:font typeface="Cagliostro" panose="02000000000000000000" charset="0"/>
      <p:regular r:id="rId35"/>
    </p:embeddedFont>
    <p:embeddedFont>
      <p:font typeface="Canva Sans" panose="020B0604020202020204" charset="0"/>
      <p:regular r:id="rId36"/>
    </p:embeddedFont>
    <p:embeddedFont>
      <p:font typeface="Cinzel Decorative Bold" panose="020B0604020202020204" charset="0"/>
      <p:regular r:id="rId37"/>
    </p:embeddedFont>
    <p:embeddedFont>
      <p:font typeface="Georgia Pro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7A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675" autoAdjust="0"/>
  </p:normalViewPr>
  <p:slideViewPr>
    <p:cSldViewPr>
      <p:cViewPr>
        <p:scale>
          <a:sx n="100" d="100"/>
          <a:sy n="100" d="100"/>
        </p:scale>
        <p:origin x="744"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7.png"/><Relationship Id="rId5" Type="http://schemas.openxmlformats.org/officeDocument/2006/relationships/image" Target="../media/image45.svg"/><Relationship Id="rId10" Type="http://schemas.openxmlformats.org/officeDocument/2006/relationships/image" Target="../media/image15.svg"/><Relationship Id="rId4" Type="http://schemas.openxmlformats.org/officeDocument/2006/relationships/image" Target="../media/image44.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9.png"/><Relationship Id="rId5" Type="http://schemas.openxmlformats.org/officeDocument/2006/relationships/image" Target="../media/image45.sv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15.sv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5.svg"/><Relationship Id="rId10" Type="http://schemas.openxmlformats.org/officeDocument/2006/relationships/image" Target="../media/image15.svg"/><Relationship Id="rId4" Type="http://schemas.openxmlformats.org/officeDocument/2006/relationships/image" Target="../media/image44.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2.png"/><Relationship Id="rId5" Type="http://schemas.openxmlformats.org/officeDocument/2006/relationships/image" Target="../media/image45.svg"/><Relationship Id="rId10" Type="http://schemas.openxmlformats.org/officeDocument/2006/relationships/image" Target="../media/image51.png"/><Relationship Id="rId4" Type="http://schemas.openxmlformats.org/officeDocument/2006/relationships/image" Target="../media/image44.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5.svg"/><Relationship Id="rId10" Type="http://schemas.openxmlformats.org/officeDocument/2006/relationships/image" Target="../media/image61.png"/><Relationship Id="rId4" Type="http://schemas.openxmlformats.org/officeDocument/2006/relationships/image" Target="../media/image44.png"/><Relationship Id="rId9" Type="http://schemas.openxmlformats.org/officeDocument/2006/relationships/image" Target="../media/image15.sv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15.svg"/><Relationship Id="rId12"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3.svg"/><Relationship Id="rId5" Type="http://schemas.openxmlformats.org/officeDocument/2006/relationships/image" Target="../media/image11.svg"/><Relationship Id="rId10"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21.svg"/></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65.png"/></Relationships>
</file>

<file path=ppt/slides/_rels/slide3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7.svg"/><Relationship Id="rId12"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9.sv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944689">
            <a:off x="-1942" y="741361"/>
            <a:ext cx="2380000" cy="4936162"/>
          </a:xfrm>
          <a:custGeom>
            <a:avLst/>
            <a:gdLst/>
            <a:ahLst/>
            <a:cxnLst/>
            <a:rect l="l" t="t" r="r" b="b"/>
            <a:pathLst>
              <a:path w="2380000" h="4936162">
                <a:moveTo>
                  <a:pt x="0" y="0"/>
                </a:moveTo>
                <a:lnTo>
                  <a:pt x="2379999" y="0"/>
                </a:lnTo>
                <a:lnTo>
                  <a:pt x="2379999" y="4936162"/>
                </a:lnTo>
                <a:lnTo>
                  <a:pt x="0" y="4936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488530">
            <a:off x="15838881" y="8034157"/>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135818" flipH="1">
            <a:off x="16477957" y="5068371"/>
            <a:ext cx="2404829" cy="4987659"/>
          </a:xfrm>
          <a:custGeom>
            <a:avLst/>
            <a:gdLst/>
            <a:ahLst/>
            <a:cxnLst/>
            <a:rect l="l" t="t" r="r" b="b"/>
            <a:pathLst>
              <a:path w="2404829" h="4987659">
                <a:moveTo>
                  <a:pt x="2404829" y="0"/>
                </a:moveTo>
                <a:lnTo>
                  <a:pt x="0" y="0"/>
                </a:lnTo>
                <a:lnTo>
                  <a:pt x="0" y="4987659"/>
                </a:lnTo>
                <a:lnTo>
                  <a:pt x="2404829" y="4987659"/>
                </a:lnTo>
                <a:lnTo>
                  <a:pt x="240482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285550">
            <a:off x="13435974" y="1977367"/>
            <a:ext cx="1570386" cy="1484274"/>
          </a:xfrm>
          <a:custGeom>
            <a:avLst/>
            <a:gdLst/>
            <a:ahLst/>
            <a:cxnLst/>
            <a:rect l="l" t="t" r="r" b="b"/>
            <a:pathLst>
              <a:path w="1570386" h="1484274">
                <a:moveTo>
                  <a:pt x="0" y="0"/>
                </a:moveTo>
                <a:lnTo>
                  <a:pt x="1570386" y="0"/>
                </a:lnTo>
                <a:lnTo>
                  <a:pt x="1570386" y="1484273"/>
                </a:lnTo>
                <a:lnTo>
                  <a:pt x="0" y="1484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285550" flipV="1">
            <a:off x="7733705" y="4653866"/>
            <a:ext cx="1679624" cy="1587522"/>
          </a:xfrm>
          <a:custGeom>
            <a:avLst/>
            <a:gdLst/>
            <a:ahLst/>
            <a:cxnLst/>
            <a:rect l="l" t="t" r="r" b="b"/>
            <a:pathLst>
              <a:path w="1679624" h="1587522">
                <a:moveTo>
                  <a:pt x="0" y="1587523"/>
                </a:moveTo>
                <a:lnTo>
                  <a:pt x="1679624" y="1587523"/>
                </a:lnTo>
                <a:lnTo>
                  <a:pt x="1679624" y="0"/>
                </a:lnTo>
                <a:lnTo>
                  <a:pt x="0" y="0"/>
                </a:lnTo>
                <a:lnTo>
                  <a:pt x="0" y="1587523"/>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V="1">
            <a:off x="17061389" y="-1259031"/>
            <a:ext cx="5539640" cy="5669356"/>
          </a:xfrm>
          <a:custGeom>
            <a:avLst/>
            <a:gdLst/>
            <a:ahLst/>
            <a:cxnLst/>
            <a:rect l="l" t="t" r="r" b="b"/>
            <a:pathLst>
              <a:path w="5539640" h="5669356">
                <a:moveTo>
                  <a:pt x="0" y="5669356"/>
                </a:moveTo>
                <a:lnTo>
                  <a:pt x="5539640" y="5669356"/>
                </a:lnTo>
                <a:lnTo>
                  <a:pt x="5539640" y="0"/>
                </a:lnTo>
                <a:lnTo>
                  <a:pt x="0" y="0"/>
                </a:lnTo>
                <a:lnTo>
                  <a:pt x="0" y="5669356"/>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H="1">
            <a:off x="-4140456" y="5710261"/>
            <a:ext cx="5539640" cy="5669356"/>
          </a:xfrm>
          <a:custGeom>
            <a:avLst/>
            <a:gdLst/>
            <a:ahLst/>
            <a:cxnLst/>
            <a:rect l="l" t="t" r="r" b="b"/>
            <a:pathLst>
              <a:path w="5539640" h="5669356">
                <a:moveTo>
                  <a:pt x="5539641" y="0"/>
                </a:moveTo>
                <a:lnTo>
                  <a:pt x="0" y="0"/>
                </a:lnTo>
                <a:lnTo>
                  <a:pt x="0" y="5669356"/>
                </a:lnTo>
                <a:lnTo>
                  <a:pt x="5539641" y="5669356"/>
                </a:lnTo>
                <a:lnTo>
                  <a:pt x="5539641"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2894335" y="1142399"/>
            <a:ext cx="4857906" cy="7710963"/>
          </a:xfrm>
          <a:custGeom>
            <a:avLst/>
            <a:gdLst/>
            <a:ahLst/>
            <a:cxnLst/>
            <a:rect l="l" t="t" r="r" b="b"/>
            <a:pathLst>
              <a:path w="4857906" h="7710963">
                <a:moveTo>
                  <a:pt x="0" y="0"/>
                </a:moveTo>
                <a:lnTo>
                  <a:pt x="4857907" y="0"/>
                </a:lnTo>
                <a:lnTo>
                  <a:pt x="4857907" y="7710962"/>
                </a:lnTo>
                <a:lnTo>
                  <a:pt x="0" y="7710962"/>
                </a:lnTo>
                <a:lnTo>
                  <a:pt x="0" y="0"/>
                </a:lnTo>
                <a:close/>
              </a:path>
            </a:pathLst>
          </a:custGeom>
          <a:blipFill>
            <a:blip r:embed="rId10"/>
            <a:stretch>
              <a:fillRect/>
            </a:stretch>
          </a:blipFill>
        </p:spPr>
      </p:sp>
      <p:sp>
        <p:nvSpPr>
          <p:cNvPr id="11" name="TextBox 11"/>
          <p:cNvSpPr txBox="1"/>
          <p:nvPr/>
        </p:nvSpPr>
        <p:spPr>
          <a:xfrm>
            <a:off x="8113057" y="3180867"/>
            <a:ext cx="5956064" cy="1219007"/>
          </a:xfrm>
          <a:prstGeom prst="rect">
            <a:avLst/>
          </a:prstGeom>
        </p:spPr>
        <p:txBody>
          <a:bodyPr lIns="0" tIns="0" rIns="0" bIns="0" rtlCol="0" anchor="t">
            <a:spAutoFit/>
          </a:bodyPr>
          <a:lstStyle/>
          <a:p>
            <a:pPr algn="ctr">
              <a:lnSpc>
                <a:spcPts val="9782"/>
              </a:lnSpc>
            </a:pPr>
            <a:r>
              <a:rPr lang="en-US" sz="7826" spc="226">
                <a:solidFill>
                  <a:srgbClr val="797A1D"/>
                </a:solidFill>
                <a:latin typeface="Cinzel Decorative Bold"/>
              </a:rPr>
              <a:t>INDIAN</a:t>
            </a:r>
          </a:p>
        </p:txBody>
      </p:sp>
      <p:sp>
        <p:nvSpPr>
          <p:cNvPr id="12" name="TextBox 12"/>
          <p:cNvSpPr txBox="1"/>
          <p:nvPr/>
        </p:nvSpPr>
        <p:spPr>
          <a:xfrm>
            <a:off x="6206502" y="8449689"/>
            <a:ext cx="8782526" cy="837565"/>
          </a:xfrm>
          <a:prstGeom prst="rect">
            <a:avLst/>
          </a:prstGeom>
        </p:spPr>
        <p:txBody>
          <a:bodyPr lIns="0" tIns="0" rIns="0" bIns="0" rtlCol="0" anchor="t">
            <a:spAutoFit/>
          </a:bodyPr>
          <a:lstStyle/>
          <a:p>
            <a:pPr algn="ctr">
              <a:lnSpc>
                <a:spcPts val="6859"/>
              </a:lnSpc>
            </a:pPr>
            <a:r>
              <a:rPr lang="en-US" sz="4899">
                <a:solidFill>
                  <a:srgbClr val="797A1D"/>
                </a:solidFill>
                <a:latin typeface="Cagliostro"/>
              </a:rPr>
              <a:t>Presented by Jatin Kharbanda</a:t>
            </a:r>
          </a:p>
        </p:txBody>
      </p:sp>
      <p:sp>
        <p:nvSpPr>
          <p:cNvPr id="13" name="TextBox 13"/>
          <p:cNvSpPr txBox="1"/>
          <p:nvPr/>
        </p:nvSpPr>
        <p:spPr>
          <a:xfrm>
            <a:off x="11002824" y="4114320"/>
            <a:ext cx="4900963" cy="1333307"/>
          </a:xfrm>
          <a:prstGeom prst="rect">
            <a:avLst/>
          </a:prstGeom>
        </p:spPr>
        <p:txBody>
          <a:bodyPr lIns="0" tIns="0" rIns="0" bIns="0" rtlCol="0" anchor="t">
            <a:spAutoFit/>
          </a:bodyPr>
          <a:lstStyle/>
          <a:p>
            <a:pPr algn="ctr">
              <a:lnSpc>
                <a:spcPts val="10956"/>
              </a:lnSpc>
              <a:spcBef>
                <a:spcPct val="0"/>
              </a:spcBef>
            </a:pPr>
            <a:r>
              <a:rPr lang="en-US" sz="7826">
                <a:solidFill>
                  <a:srgbClr val="797A1D"/>
                </a:solidFill>
                <a:latin typeface="Cinzel Decorative Bold"/>
              </a:rPr>
              <a:t>PREMIER</a:t>
            </a:r>
          </a:p>
        </p:txBody>
      </p:sp>
      <p:sp>
        <p:nvSpPr>
          <p:cNvPr id="14" name="TextBox 14"/>
          <p:cNvSpPr txBox="1"/>
          <p:nvPr/>
        </p:nvSpPr>
        <p:spPr>
          <a:xfrm>
            <a:off x="9640823" y="5148983"/>
            <a:ext cx="4131643" cy="1333307"/>
          </a:xfrm>
          <a:prstGeom prst="rect">
            <a:avLst/>
          </a:prstGeom>
        </p:spPr>
        <p:txBody>
          <a:bodyPr lIns="0" tIns="0" rIns="0" bIns="0" rtlCol="0" anchor="t">
            <a:spAutoFit/>
          </a:bodyPr>
          <a:lstStyle/>
          <a:p>
            <a:pPr algn="ctr">
              <a:lnSpc>
                <a:spcPts val="10956"/>
              </a:lnSpc>
              <a:spcBef>
                <a:spcPct val="0"/>
              </a:spcBef>
            </a:pPr>
            <a:r>
              <a:rPr lang="en-US" sz="7826">
                <a:solidFill>
                  <a:srgbClr val="797A1D"/>
                </a:solidFill>
                <a:latin typeface="Cinzel Decorative Bold"/>
              </a:rPr>
              <a:t>LEAGUE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487379"/>
            <a:ext cx="8450971" cy="1008269"/>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Bowler Type 1</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7087278"/>
            <a:chOff x="0" y="0"/>
            <a:chExt cx="816496" cy="972591"/>
          </a:xfrm>
        </p:grpSpPr>
        <p:sp>
          <p:nvSpPr>
            <p:cNvPr id="16" name="Freeform 16"/>
            <p:cNvSpPr/>
            <p:nvPr/>
          </p:nvSpPr>
          <p:spPr>
            <a:xfrm>
              <a:off x="0" y="0"/>
              <a:ext cx="816496" cy="972591"/>
            </a:xfrm>
            <a:custGeom>
              <a:avLst/>
              <a:gdLst/>
              <a:ahLst/>
              <a:cxnLst/>
              <a:rect l="l" t="t" r="r" b="b"/>
              <a:pathLst>
                <a:path w="816496" h="972591">
                  <a:moveTo>
                    <a:pt x="48145" y="0"/>
                  </a:moveTo>
                  <a:lnTo>
                    <a:pt x="768351" y="0"/>
                  </a:lnTo>
                  <a:cubicBezTo>
                    <a:pt x="781120" y="0"/>
                    <a:pt x="793366" y="5072"/>
                    <a:pt x="802395" y="14101"/>
                  </a:cubicBezTo>
                  <a:cubicBezTo>
                    <a:pt x="811423" y="23130"/>
                    <a:pt x="816496" y="35376"/>
                    <a:pt x="816496" y="48145"/>
                  </a:cubicBezTo>
                  <a:lnTo>
                    <a:pt x="816496" y="924447"/>
                  </a:lnTo>
                  <a:cubicBezTo>
                    <a:pt x="816496" y="951036"/>
                    <a:pt x="794941" y="972591"/>
                    <a:pt x="768351" y="972591"/>
                  </a:cubicBezTo>
                  <a:lnTo>
                    <a:pt x="48145" y="972591"/>
                  </a:lnTo>
                  <a:cubicBezTo>
                    <a:pt x="35376" y="972591"/>
                    <a:pt x="23130" y="967519"/>
                    <a:pt x="14101" y="958490"/>
                  </a:cubicBezTo>
                  <a:cubicBezTo>
                    <a:pt x="5072" y="949461"/>
                    <a:pt x="0" y="937216"/>
                    <a:pt x="0" y="924447"/>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1010691"/>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889960" y="3011438"/>
            <a:ext cx="5087438" cy="5907917"/>
          </a:xfrm>
          <a:prstGeom prst="rect">
            <a:avLst/>
          </a:prstGeom>
        </p:spPr>
        <p:txBody>
          <a:bodyPr lIns="0" tIns="0" rIns="0" bIns="0" rtlCol="0" anchor="t">
            <a:spAutoFit/>
          </a:bodyPr>
          <a:lstStyle/>
          <a:p>
            <a:pPr algn="ctr">
              <a:lnSpc>
                <a:spcPts val="3891"/>
              </a:lnSpc>
            </a:pPr>
            <a:r>
              <a:rPr lang="en-US" sz="2779">
                <a:solidFill>
                  <a:srgbClr val="FFFFF1"/>
                </a:solidFill>
                <a:latin typeface="Canva Sans"/>
              </a:rPr>
              <a:t>Your first priority is to get 2-3 bowlers with good economy who have bowled at least 500 balls in IPL so far.To do that you have to make a list of 10 players you want to bid in the auction so that when you try to grab them in auction you should not pay the amount greater than you have in the purse for a particular player.</a:t>
            </a:r>
          </a:p>
        </p:txBody>
      </p:sp>
      <p:grpSp>
        <p:nvGrpSpPr>
          <p:cNvPr id="19" name="Group 19"/>
          <p:cNvGrpSpPr/>
          <p:nvPr/>
        </p:nvGrpSpPr>
        <p:grpSpPr>
          <a:xfrm>
            <a:off x="7527966" y="2132617"/>
            <a:ext cx="3086100" cy="625906"/>
            <a:chOff x="0" y="0"/>
            <a:chExt cx="812800" cy="164848"/>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0"/>
              <a:ext cx="812800"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32617"/>
            <a:ext cx="2459066" cy="625906"/>
            <a:chOff x="0" y="0"/>
            <a:chExt cx="647655" cy="164848"/>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0"/>
              <a:ext cx="647655" cy="16484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Task</a:t>
              </a:r>
            </a:p>
          </p:txBody>
        </p:sp>
      </p:grpSp>
      <p:grpSp>
        <p:nvGrpSpPr>
          <p:cNvPr id="25" name="Group 25"/>
          <p:cNvGrpSpPr/>
          <p:nvPr/>
        </p:nvGrpSpPr>
        <p:grpSpPr>
          <a:xfrm>
            <a:off x="5072110" y="1436878"/>
            <a:ext cx="3998906" cy="641324"/>
            <a:chOff x="0" y="-308"/>
            <a:chExt cx="1053210" cy="168908"/>
          </a:xfrm>
        </p:grpSpPr>
        <p:sp>
          <p:nvSpPr>
            <p:cNvPr id="26" name="Freeform 26"/>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27" name="TextBox 27"/>
            <p:cNvSpPr txBox="1"/>
            <p:nvPr/>
          </p:nvSpPr>
          <p:spPr>
            <a:xfrm>
              <a:off x="0" y="-308"/>
              <a:ext cx="1053210" cy="16890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a:rPr>
                <a:t>Good Economy</a:t>
              </a:r>
            </a:p>
          </p:txBody>
        </p:sp>
      </p:grpSp>
      <p:sp>
        <p:nvSpPr>
          <p:cNvPr id="28" name="Freeform 28"/>
          <p:cNvSpPr/>
          <p:nvPr/>
        </p:nvSpPr>
        <p:spPr>
          <a:xfrm>
            <a:off x="7400818" y="3789625"/>
            <a:ext cx="10092912" cy="4566227"/>
          </a:xfrm>
          <a:custGeom>
            <a:avLst/>
            <a:gdLst/>
            <a:ahLst/>
            <a:cxnLst/>
            <a:rect l="l" t="t" r="r" b="b"/>
            <a:pathLst>
              <a:path w="10092912" h="4566227">
                <a:moveTo>
                  <a:pt x="0" y="0"/>
                </a:moveTo>
                <a:lnTo>
                  <a:pt x="10092912" y="0"/>
                </a:lnTo>
                <a:lnTo>
                  <a:pt x="10092912" y="4566227"/>
                </a:lnTo>
                <a:lnTo>
                  <a:pt x="0" y="4566227"/>
                </a:lnTo>
                <a:lnTo>
                  <a:pt x="0" y="0"/>
                </a:lnTo>
                <a:close/>
              </a:path>
            </a:pathLst>
          </a:custGeom>
          <a:blipFill>
            <a:blip r:embed="rId12"/>
            <a:stretch>
              <a:fillRect t="-57816" b="-63217"/>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841567" y="3235663"/>
            <a:ext cx="8159192" cy="6080783"/>
            <a:chOff x="0" y="0"/>
            <a:chExt cx="1119691" cy="834469"/>
          </a:xfrm>
        </p:grpSpPr>
        <p:sp>
          <p:nvSpPr>
            <p:cNvPr id="7" name="Freeform 7"/>
            <p:cNvSpPr/>
            <p:nvPr/>
          </p:nvSpPr>
          <p:spPr>
            <a:xfrm>
              <a:off x="0" y="0"/>
              <a:ext cx="1119691" cy="834470"/>
            </a:xfrm>
            <a:custGeom>
              <a:avLst/>
              <a:gdLst/>
              <a:ahLst/>
              <a:cxnLst/>
              <a:rect l="l" t="t" r="r" b="b"/>
              <a:pathLst>
                <a:path w="1119691" h="834470">
                  <a:moveTo>
                    <a:pt x="43647" y="0"/>
                  </a:moveTo>
                  <a:lnTo>
                    <a:pt x="1076043" y="0"/>
                  </a:lnTo>
                  <a:cubicBezTo>
                    <a:pt x="1087619" y="0"/>
                    <a:pt x="1098721" y="4599"/>
                    <a:pt x="1106907" y="12784"/>
                  </a:cubicBezTo>
                  <a:cubicBezTo>
                    <a:pt x="1115092" y="20970"/>
                    <a:pt x="1119691" y="32071"/>
                    <a:pt x="1119691" y="43647"/>
                  </a:cubicBezTo>
                  <a:lnTo>
                    <a:pt x="1119691" y="790822"/>
                  </a:lnTo>
                  <a:cubicBezTo>
                    <a:pt x="1119691" y="814928"/>
                    <a:pt x="1100149" y="834470"/>
                    <a:pt x="1076043" y="834470"/>
                  </a:cubicBezTo>
                  <a:lnTo>
                    <a:pt x="43647" y="834470"/>
                  </a:lnTo>
                  <a:cubicBezTo>
                    <a:pt x="32071" y="834470"/>
                    <a:pt x="20970" y="829871"/>
                    <a:pt x="12784" y="821685"/>
                  </a:cubicBezTo>
                  <a:cubicBezTo>
                    <a:pt x="4599" y="813500"/>
                    <a:pt x="0" y="802398"/>
                    <a:pt x="0" y="790822"/>
                  </a:cubicBezTo>
                  <a:lnTo>
                    <a:pt x="0" y="43647"/>
                  </a:lnTo>
                  <a:cubicBezTo>
                    <a:pt x="0" y="32071"/>
                    <a:pt x="4599" y="20970"/>
                    <a:pt x="12784" y="12784"/>
                  </a:cubicBezTo>
                  <a:cubicBezTo>
                    <a:pt x="20970" y="4599"/>
                    <a:pt x="32071" y="0"/>
                    <a:pt x="43647" y="0"/>
                  </a:cubicBezTo>
                  <a:close/>
                </a:path>
              </a:pathLst>
            </a:custGeom>
            <a:solidFill>
              <a:srgbClr val="DEDD91"/>
            </a:solidFill>
            <a:ln cap="rnd">
              <a:noFill/>
              <a:prstDash val="solid"/>
              <a:round/>
            </a:ln>
          </p:spPr>
        </p:sp>
        <p:sp>
          <p:nvSpPr>
            <p:cNvPr id="8" name="TextBox 8"/>
            <p:cNvSpPr txBox="1"/>
            <p:nvPr/>
          </p:nvSpPr>
          <p:spPr>
            <a:xfrm>
              <a:off x="0" y="-38100"/>
              <a:ext cx="1119691" cy="872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09619" y="372855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55379"/>
            <a:ext cx="9349668" cy="1575907"/>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117105" y="183857"/>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0240328" y="1723074"/>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1486240" y="2997275"/>
            <a:ext cx="8824903" cy="6990587"/>
          </a:xfrm>
          <a:prstGeom prst="rect">
            <a:avLst/>
          </a:prstGeom>
        </p:spPr>
      </p:pic>
      <p:grpSp>
        <p:nvGrpSpPr>
          <p:cNvPr id="16" name="Group 16"/>
          <p:cNvGrpSpPr/>
          <p:nvPr/>
        </p:nvGrpSpPr>
        <p:grpSpPr>
          <a:xfrm>
            <a:off x="10785516" y="2026684"/>
            <a:ext cx="6980247" cy="8045126"/>
            <a:chOff x="0" y="0"/>
            <a:chExt cx="957903" cy="1104037"/>
          </a:xfrm>
        </p:grpSpPr>
        <p:sp>
          <p:nvSpPr>
            <p:cNvPr id="17" name="Freeform 17"/>
            <p:cNvSpPr/>
            <p:nvPr/>
          </p:nvSpPr>
          <p:spPr>
            <a:xfrm>
              <a:off x="0" y="0"/>
              <a:ext cx="957903" cy="1104037"/>
            </a:xfrm>
            <a:custGeom>
              <a:avLst/>
              <a:gdLst/>
              <a:ahLst/>
              <a:cxnLst/>
              <a:rect l="l" t="t" r="r" b="b"/>
              <a:pathLst>
                <a:path w="957903" h="1104037">
                  <a:moveTo>
                    <a:pt x="51019" y="0"/>
                  </a:moveTo>
                  <a:lnTo>
                    <a:pt x="906884" y="0"/>
                  </a:lnTo>
                  <a:cubicBezTo>
                    <a:pt x="920415" y="0"/>
                    <a:pt x="933392" y="5375"/>
                    <a:pt x="942960" y="14943"/>
                  </a:cubicBezTo>
                  <a:cubicBezTo>
                    <a:pt x="952528" y="24511"/>
                    <a:pt x="957903" y="37488"/>
                    <a:pt x="957903" y="51019"/>
                  </a:cubicBezTo>
                  <a:lnTo>
                    <a:pt x="957903" y="1053018"/>
                  </a:lnTo>
                  <a:cubicBezTo>
                    <a:pt x="957903" y="1081195"/>
                    <a:pt x="935061" y="1104037"/>
                    <a:pt x="906884" y="1104037"/>
                  </a:cubicBezTo>
                  <a:lnTo>
                    <a:pt x="51019" y="1104037"/>
                  </a:lnTo>
                  <a:cubicBezTo>
                    <a:pt x="37488" y="1104037"/>
                    <a:pt x="24511" y="1098662"/>
                    <a:pt x="14943" y="1089094"/>
                  </a:cubicBezTo>
                  <a:cubicBezTo>
                    <a:pt x="5375" y="1079526"/>
                    <a:pt x="0" y="1066549"/>
                    <a:pt x="0" y="1053018"/>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1142137"/>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533815" y="444208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2848279" y="1582788"/>
            <a:ext cx="3998906" cy="640163"/>
            <a:chOff x="0" y="-2"/>
            <a:chExt cx="1053210" cy="168602"/>
          </a:xfrm>
        </p:grpSpPr>
        <p:sp>
          <p:nvSpPr>
            <p:cNvPr id="22" name="Freeform 22"/>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23" name="TextBox 23"/>
            <p:cNvSpPr txBox="1"/>
            <p:nvPr/>
          </p:nvSpPr>
          <p:spPr>
            <a:xfrm>
              <a:off x="0" y="-2"/>
              <a:ext cx="1053210" cy="168602"/>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Good Economy</a:t>
              </a:r>
            </a:p>
          </p:txBody>
        </p:sp>
      </p:grpSp>
      <p:grpSp>
        <p:nvGrpSpPr>
          <p:cNvPr id="24" name="Group 24"/>
          <p:cNvGrpSpPr/>
          <p:nvPr/>
        </p:nvGrpSpPr>
        <p:grpSpPr>
          <a:xfrm>
            <a:off x="11189540" y="1723074"/>
            <a:ext cx="3086100" cy="651814"/>
            <a:chOff x="0" y="-6852"/>
            <a:chExt cx="812800" cy="171671"/>
          </a:xfrm>
        </p:grpSpPr>
        <p:sp>
          <p:nvSpPr>
            <p:cNvPr id="25" name="Freeform 25"/>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6" name="TextBox 26"/>
            <p:cNvSpPr txBox="1"/>
            <p:nvPr/>
          </p:nvSpPr>
          <p:spPr>
            <a:xfrm>
              <a:off x="0" y="-6852"/>
              <a:ext cx="812800" cy="171671"/>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7" name="TextBox 27"/>
          <p:cNvSpPr txBox="1"/>
          <p:nvPr/>
        </p:nvSpPr>
        <p:spPr>
          <a:xfrm>
            <a:off x="2621700" y="639198"/>
            <a:ext cx="8450971" cy="1008269"/>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Bowler Type 1</a:t>
            </a:r>
          </a:p>
        </p:txBody>
      </p:sp>
      <p:sp>
        <p:nvSpPr>
          <p:cNvPr id="32" name="Rectangle: Rounded Corners 31">
            <a:extLst>
              <a:ext uri="{FF2B5EF4-FFF2-40B4-BE49-F238E27FC236}">
                <a16:creationId xmlns:a16="http://schemas.microsoft.com/office/drawing/2014/main" id="{857D1366-8A47-CD9D-63E5-4127480D8E49}"/>
              </a:ext>
            </a:extLst>
          </p:cNvPr>
          <p:cNvSpPr/>
          <p:nvPr/>
        </p:nvSpPr>
        <p:spPr>
          <a:xfrm>
            <a:off x="11228934" y="2961212"/>
            <a:ext cx="6265488"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20" name="Table 20"/>
          <p:cNvGraphicFramePr>
            <a:graphicFrameLocks noGrp="1"/>
          </p:cNvGraphicFramePr>
          <p:nvPr>
            <p:extLst>
              <p:ext uri="{D42A27DB-BD31-4B8C-83A1-F6EECF244321}">
                <p14:modId xmlns:p14="http://schemas.microsoft.com/office/powerpoint/2010/main" val="3111968403"/>
              </p:ext>
            </p:extLst>
          </p:nvPr>
        </p:nvGraphicFramePr>
        <p:xfrm>
          <a:off x="11072671" y="2702827"/>
          <a:ext cx="6382358" cy="6692842"/>
        </p:xfrm>
        <a:graphic>
          <a:graphicData uri="http://schemas.openxmlformats.org/drawingml/2006/table">
            <a:tbl>
              <a:tblPr>
                <a:tableStyleId>{2D5ABB26-0587-4C30-8999-92F81FD0307C}</a:tableStyleId>
              </a:tblPr>
              <a:tblGrid>
                <a:gridCol w="2322459">
                  <a:extLst>
                    <a:ext uri="{9D8B030D-6E8A-4147-A177-3AD203B41FA5}">
                      <a16:colId xmlns:a16="http://schemas.microsoft.com/office/drawing/2014/main" val="20000"/>
                    </a:ext>
                  </a:extLst>
                </a:gridCol>
                <a:gridCol w="1354634">
                  <a:extLst>
                    <a:ext uri="{9D8B030D-6E8A-4147-A177-3AD203B41FA5}">
                      <a16:colId xmlns:a16="http://schemas.microsoft.com/office/drawing/2014/main" val="20001"/>
                    </a:ext>
                  </a:extLst>
                </a:gridCol>
                <a:gridCol w="1367841">
                  <a:extLst>
                    <a:ext uri="{9D8B030D-6E8A-4147-A177-3AD203B41FA5}">
                      <a16:colId xmlns:a16="http://schemas.microsoft.com/office/drawing/2014/main" val="20002"/>
                    </a:ext>
                  </a:extLst>
                </a:gridCol>
                <a:gridCol w="1337424">
                  <a:extLst>
                    <a:ext uri="{9D8B030D-6E8A-4147-A177-3AD203B41FA5}">
                      <a16:colId xmlns:a16="http://schemas.microsoft.com/office/drawing/2014/main" val="20003"/>
                    </a:ext>
                  </a:extLst>
                </a:gridCol>
              </a:tblGrid>
              <a:tr h="1102722">
                <a:tc>
                  <a:txBody>
                    <a:bodyPr/>
                    <a:lstStyle/>
                    <a:p>
                      <a:pPr algn="ctr">
                        <a:lnSpc>
                          <a:spcPts val="2100"/>
                        </a:lnSpc>
                        <a:defRPr/>
                      </a:pPr>
                      <a:r>
                        <a:rPr lang="en-US" sz="1500" dirty="0">
                          <a:solidFill>
                            <a:schemeClr val="bg1"/>
                          </a:solidFill>
                        </a:rPr>
                        <a:t>Bowler</a:t>
                      </a:r>
                      <a:endParaRPr lang="en-US" sz="1100" dirty="0">
                        <a:solidFill>
                          <a:schemeClr val="bg1"/>
                        </a:solidFill>
                      </a:endParaRPr>
                    </a:p>
                    <a:p>
                      <a:pPr algn="ctr">
                        <a:lnSpc>
                          <a:spcPts val="2100"/>
                        </a:lnSpc>
                      </a:pPr>
                      <a:r>
                        <a:rPr lang="en-US" sz="1500" dirty="0">
                          <a:solidFill>
                            <a:schemeClr val="bg1"/>
                          </a:solidFill>
                        </a:rPr>
                        <a:t>Name</a:t>
                      </a:r>
                      <a:endParaRPr lang="en-US" sz="1500" dirty="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Total</a:t>
                      </a:r>
                      <a:endParaRPr lang="en-US" sz="1100" dirty="0">
                        <a:solidFill>
                          <a:schemeClr val="bg1"/>
                        </a:solidFill>
                      </a:endParaRPr>
                    </a:p>
                    <a:p>
                      <a:pPr algn="ctr">
                        <a:lnSpc>
                          <a:spcPts val="2100"/>
                        </a:lnSpc>
                      </a:pPr>
                      <a:r>
                        <a:rPr lang="en-US" sz="1500" dirty="0">
                          <a:solidFill>
                            <a:schemeClr val="bg1"/>
                          </a:solidFill>
                        </a:rPr>
                        <a:t>Runs</a:t>
                      </a:r>
                      <a:endParaRPr lang="en-US" sz="1500" dirty="0">
                        <a:solidFill>
                          <a:schemeClr val="bg1"/>
                        </a:solidFill>
                        <a:latin typeface="Cagliostro"/>
                      </a:endParaRPr>
                    </a:p>
                  </a:txBody>
                  <a:tcPr marL="38100" marR="38100" marT="38100" marB="38100" anchor="ctr"/>
                </a:tc>
                <a:tc>
                  <a:txBody>
                    <a:bodyPr/>
                    <a:lstStyle/>
                    <a:p>
                      <a:pPr algn="ctr">
                        <a:lnSpc>
                          <a:spcPts val="2100"/>
                        </a:lnSpc>
                        <a:defRPr/>
                      </a:pPr>
                      <a:r>
                        <a:rPr lang="en-US" sz="1500" dirty="0">
                          <a:solidFill>
                            <a:schemeClr val="bg1"/>
                          </a:solidFill>
                        </a:rPr>
                        <a:t>Total</a:t>
                      </a:r>
                      <a:r>
                        <a:rPr lang="en-US" sz="1100" dirty="0">
                          <a:solidFill>
                            <a:schemeClr val="bg1"/>
                          </a:solidFill>
                        </a:rPr>
                        <a:t> </a:t>
                      </a:r>
                      <a:r>
                        <a:rPr lang="en-US" sz="1500" dirty="0">
                          <a:solidFill>
                            <a:schemeClr val="bg1"/>
                          </a:solidFill>
                        </a:rPr>
                        <a:t>Balls</a:t>
                      </a:r>
                    </a:p>
                    <a:p>
                      <a:pPr algn="ctr">
                        <a:lnSpc>
                          <a:spcPts val="2100"/>
                        </a:lnSpc>
                      </a:pPr>
                      <a:r>
                        <a:rPr lang="en-US" sz="1500" dirty="0">
                          <a:solidFill>
                            <a:schemeClr val="bg1"/>
                          </a:solidFill>
                        </a:rPr>
                        <a:t>Bowled</a:t>
                      </a:r>
                      <a:endParaRPr lang="en-US" sz="1500" dirty="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Economy</a:t>
                      </a:r>
                      <a:endParaRPr lang="en-US" sz="1100" dirty="0">
                        <a:solidFill>
                          <a:schemeClr val="bg1"/>
                        </a:solidFill>
                      </a:endParaRPr>
                    </a:p>
                  </a:txBody>
                  <a:tcPr marL="38100" marR="38100" marT="38100" marB="38100" anchor="ctr"/>
                </a:tc>
                <a:extLst>
                  <a:ext uri="{0D108BD9-81ED-4DB2-BD59-A6C34878D82A}">
                    <a16:rowId xmlns:a16="http://schemas.microsoft.com/office/drawing/2014/main" val="10000"/>
                  </a:ext>
                </a:extLst>
              </a:tr>
              <a:tr h="559012">
                <a:tc>
                  <a:txBody>
                    <a:bodyPr/>
                    <a:lstStyle/>
                    <a:p>
                      <a:pPr algn="ctr">
                        <a:lnSpc>
                          <a:spcPts val="2100"/>
                        </a:lnSpc>
                        <a:defRPr/>
                      </a:pPr>
                      <a:r>
                        <a:rPr lang="en-US" sz="1500">
                          <a:solidFill>
                            <a:srgbClr val="000000"/>
                          </a:solidFill>
                        </a:rPr>
                        <a:t>Rashid Khan</a:t>
                      </a:r>
                      <a:endParaRPr lang="en-US" sz="1100"/>
                    </a:p>
                  </a:txBody>
                  <a:tcPr marL="38100" marR="38100" marT="38100" marB="38100" anchor="ctr"/>
                </a:tc>
                <a:tc>
                  <a:txBody>
                    <a:bodyPr/>
                    <a:lstStyle/>
                    <a:p>
                      <a:pPr algn="ctr">
                        <a:lnSpc>
                          <a:spcPts val="2100"/>
                        </a:lnSpc>
                        <a:defRPr/>
                      </a:pPr>
                      <a:r>
                        <a:rPr lang="en-US" sz="1500">
                          <a:solidFill>
                            <a:srgbClr val="000000"/>
                          </a:solidFill>
                        </a:rPr>
                        <a:t>1573</a:t>
                      </a:r>
                      <a:endParaRPr lang="en-US" sz="1100"/>
                    </a:p>
                  </a:txBody>
                  <a:tcPr marL="38100" marR="38100" marT="38100" marB="38100" anchor="ctr"/>
                </a:tc>
                <a:tc>
                  <a:txBody>
                    <a:bodyPr/>
                    <a:lstStyle/>
                    <a:p>
                      <a:pPr algn="ctr">
                        <a:lnSpc>
                          <a:spcPts val="2100"/>
                        </a:lnSpc>
                        <a:defRPr/>
                      </a:pPr>
                      <a:r>
                        <a:rPr lang="en-US" sz="1500">
                          <a:solidFill>
                            <a:srgbClr val="000000"/>
                          </a:solidFill>
                        </a:rPr>
                        <a:t>1490</a:t>
                      </a:r>
                      <a:endParaRPr lang="en-US" sz="1100"/>
                    </a:p>
                  </a:txBody>
                  <a:tcPr marL="38100" marR="38100" marT="38100" marB="38100" anchor="ctr"/>
                </a:tc>
                <a:tc>
                  <a:txBody>
                    <a:bodyPr/>
                    <a:lstStyle/>
                    <a:p>
                      <a:pPr algn="ctr">
                        <a:lnSpc>
                          <a:spcPts val="2100"/>
                        </a:lnSpc>
                        <a:defRPr/>
                      </a:pPr>
                      <a:r>
                        <a:rPr lang="en-US" sz="1500">
                          <a:solidFill>
                            <a:srgbClr val="000000"/>
                          </a:solidFill>
                        </a:rPr>
                        <a:t>6.33</a:t>
                      </a:r>
                      <a:endParaRPr lang="en-US" sz="1100"/>
                    </a:p>
                  </a:txBody>
                  <a:tcPr marL="38100" marR="38100" marT="38100" marB="38100" anchor="ctr"/>
                </a:tc>
                <a:extLst>
                  <a:ext uri="{0D108BD9-81ED-4DB2-BD59-A6C34878D82A}">
                    <a16:rowId xmlns:a16="http://schemas.microsoft.com/office/drawing/2014/main" val="10001"/>
                  </a:ext>
                </a:extLst>
              </a:tr>
              <a:tr h="559012">
                <a:tc>
                  <a:txBody>
                    <a:bodyPr/>
                    <a:lstStyle/>
                    <a:p>
                      <a:pPr algn="ctr">
                        <a:lnSpc>
                          <a:spcPts val="2100"/>
                        </a:lnSpc>
                        <a:defRPr/>
                      </a:pPr>
                      <a:r>
                        <a:rPr lang="en-US" sz="1500" dirty="0">
                          <a:solidFill>
                            <a:srgbClr val="000000"/>
                          </a:solidFill>
                        </a:rPr>
                        <a:t>A Kumble</a:t>
                      </a:r>
                      <a:endParaRPr lang="en-US" sz="1100" dirty="0"/>
                    </a:p>
                  </a:txBody>
                  <a:tcPr marL="38100" marR="38100" marT="38100" marB="38100" anchor="ctr"/>
                </a:tc>
                <a:tc>
                  <a:txBody>
                    <a:bodyPr/>
                    <a:lstStyle/>
                    <a:p>
                      <a:pPr algn="ctr">
                        <a:lnSpc>
                          <a:spcPts val="2100"/>
                        </a:lnSpc>
                        <a:defRPr/>
                      </a:pPr>
                      <a:r>
                        <a:rPr lang="en-US" sz="1500">
                          <a:solidFill>
                            <a:srgbClr val="000000"/>
                          </a:solidFill>
                        </a:rPr>
                        <a:t>1089</a:t>
                      </a:r>
                      <a:endParaRPr lang="en-US" sz="1100"/>
                    </a:p>
                  </a:txBody>
                  <a:tcPr marL="38100" marR="38100" marT="38100" marB="38100" anchor="ctr"/>
                </a:tc>
                <a:tc>
                  <a:txBody>
                    <a:bodyPr/>
                    <a:lstStyle/>
                    <a:p>
                      <a:pPr algn="ctr">
                        <a:lnSpc>
                          <a:spcPts val="2100"/>
                        </a:lnSpc>
                        <a:defRPr/>
                      </a:pPr>
                      <a:r>
                        <a:rPr lang="en-US" sz="1500">
                          <a:solidFill>
                            <a:srgbClr val="000000"/>
                          </a:solidFill>
                        </a:rPr>
                        <a:t>983</a:t>
                      </a:r>
                      <a:endParaRPr lang="en-US" sz="1100"/>
                    </a:p>
                  </a:txBody>
                  <a:tcPr marL="38100" marR="38100" marT="38100" marB="38100" anchor="ctr"/>
                </a:tc>
                <a:tc>
                  <a:txBody>
                    <a:bodyPr/>
                    <a:lstStyle/>
                    <a:p>
                      <a:pPr algn="ctr">
                        <a:lnSpc>
                          <a:spcPts val="2100"/>
                        </a:lnSpc>
                        <a:defRPr/>
                      </a:pPr>
                      <a:r>
                        <a:rPr lang="en-US" sz="1500">
                          <a:solidFill>
                            <a:srgbClr val="000000"/>
                          </a:solidFill>
                        </a:rPr>
                        <a:t>6.65</a:t>
                      </a:r>
                      <a:endParaRPr lang="en-US" sz="1100"/>
                    </a:p>
                  </a:txBody>
                  <a:tcPr marL="38100" marR="38100" marT="38100" marB="38100" anchor="ctr"/>
                </a:tc>
                <a:extLst>
                  <a:ext uri="{0D108BD9-81ED-4DB2-BD59-A6C34878D82A}">
                    <a16:rowId xmlns:a16="http://schemas.microsoft.com/office/drawing/2014/main" val="10002"/>
                  </a:ext>
                </a:extLst>
              </a:tr>
              <a:tr h="559012">
                <a:tc>
                  <a:txBody>
                    <a:bodyPr/>
                    <a:lstStyle/>
                    <a:p>
                      <a:pPr algn="ctr">
                        <a:lnSpc>
                          <a:spcPts val="2100"/>
                        </a:lnSpc>
                        <a:defRPr/>
                      </a:pPr>
                      <a:r>
                        <a:rPr lang="en-US" sz="1500">
                          <a:solidFill>
                            <a:srgbClr val="000000"/>
                          </a:solidFill>
                        </a:rPr>
                        <a:t>M Muralitharan</a:t>
                      </a:r>
                      <a:endParaRPr lang="en-US" sz="1100"/>
                    </a:p>
                  </a:txBody>
                  <a:tcPr marL="38100" marR="38100" marT="38100" marB="38100" anchor="ctr"/>
                </a:tc>
                <a:tc>
                  <a:txBody>
                    <a:bodyPr/>
                    <a:lstStyle/>
                    <a:p>
                      <a:pPr algn="ctr">
                        <a:lnSpc>
                          <a:spcPts val="2100"/>
                        </a:lnSpc>
                        <a:defRPr/>
                      </a:pPr>
                      <a:r>
                        <a:rPr lang="en-US" sz="1500" dirty="0">
                          <a:solidFill>
                            <a:srgbClr val="000000"/>
                          </a:solidFill>
                        </a:rPr>
                        <a:t>1755</a:t>
                      </a:r>
                      <a:endParaRPr lang="en-US" sz="1100" dirty="0"/>
                    </a:p>
                  </a:txBody>
                  <a:tcPr marL="38100" marR="38100" marT="38100" marB="38100" anchor="ctr"/>
                </a:tc>
                <a:tc>
                  <a:txBody>
                    <a:bodyPr/>
                    <a:lstStyle/>
                    <a:p>
                      <a:pPr algn="ctr">
                        <a:lnSpc>
                          <a:spcPts val="2100"/>
                        </a:lnSpc>
                        <a:defRPr/>
                      </a:pPr>
                      <a:r>
                        <a:rPr lang="en-US" sz="1500">
                          <a:solidFill>
                            <a:srgbClr val="000000"/>
                          </a:solidFill>
                        </a:rPr>
                        <a:t>1577</a:t>
                      </a:r>
                      <a:endParaRPr lang="en-US" sz="1100"/>
                    </a:p>
                  </a:txBody>
                  <a:tcPr marL="38100" marR="38100" marT="38100" marB="38100" anchor="ctr"/>
                </a:tc>
                <a:tc>
                  <a:txBody>
                    <a:bodyPr/>
                    <a:lstStyle/>
                    <a:p>
                      <a:pPr algn="ctr">
                        <a:lnSpc>
                          <a:spcPts val="2100"/>
                        </a:lnSpc>
                        <a:defRPr/>
                      </a:pPr>
                      <a:r>
                        <a:rPr lang="en-US" sz="1500">
                          <a:solidFill>
                            <a:srgbClr val="000000"/>
                          </a:solidFill>
                        </a:rPr>
                        <a:t>6.68</a:t>
                      </a:r>
                      <a:endParaRPr lang="en-US" sz="1100"/>
                    </a:p>
                  </a:txBody>
                  <a:tcPr marL="38100" marR="38100" marT="38100" marB="38100" anchor="ctr"/>
                </a:tc>
                <a:extLst>
                  <a:ext uri="{0D108BD9-81ED-4DB2-BD59-A6C34878D82A}">
                    <a16:rowId xmlns:a16="http://schemas.microsoft.com/office/drawing/2014/main" val="10003"/>
                  </a:ext>
                </a:extLst>
              </a:tr>
              <a:tr h="559012">
                <a:tc>
                  <a:txBody>
                    <a:bodyPr/>
                    <a:lstStyle/>
                    <a:p>
                      <a:pPr algn="ctr">
                        <a:lnSpc>
                          <a:spcPts val="2100"/>
                        </a:lnSpc>
                        <a:defRPr/>
                      </a:pPr>
                      <a:r>
                        <a:rPr lang="en-US" sz="1500">
                          <a:solidFill>
                            <a:srgbClr val="000000"/>
                          </a:solidFill>
                        </a:rPr>
                        <a:t>DW Steyn</a:t>
                      </a:r>
                      <a:endParaRPr lang="en-US" sz="1100"/>
                    </a:p>
                  </a:txBody>
                  <a:tcPr marL="38100" marR="38100" marT="38100" marB="38100" anchor="ctr"/>
                </a:tc>
                <a:tc>
                  <a:txBody>
                    <a:bodyPr/>
                    <a:lstStyle/>
                    <a:p>
                      <a:pPr algn="ctr">
                        <a:lnSpc>
                          <a:spcPts val="2100"/>
                        </a:lnSpc>
                        <a:defRPr/>
                      </a:pPr>
                      <a:r>
                        <a:rPr lang="en-US" sz="1500">
                          <a:solidFill>
                            <a:srgbClr val="000000"/>
                          </a:solidFill>
                        </a:rPr>
                        <a:t>2568</a:t>
                      </a:r>
                      <a:endParaRPr lang="en-US" sz="1100"/>
                    </a:p>
                  </a:txBody>
                  <a:tcPr marL="38100" marR="38100" marT="38100" marB="38100" anchor="ctr"/>
                </a:tc>
                <a:tc>
                  <a:txBody>
                    <a:bodyPr/>
                    <a:lstStyle/>
                    <a:p>
                      <a:pPr algn="ctr">
                        <a:lnSpc>
                          <a:spcPts val="2100"/>
                        </a:lnSpc>
                        <a:defRPr/>
                      </a:pPr>
                      <a:r>
                        <a:rPr lang="en-US" sz="1500" dirty="0">
                          <a:solidFill>
                            <a:srgbClr val="000000"/>
                          </a:solidFill>
                        </a:rPr>
                        <a:t>2276</a:t>
                      </a:r>
                      <a:endParaRPr lang="en-US" sz="1100" dirty="0"/>
                    </a:p>
                  </a:txBody>
                  <a:tcPr marL="38100" marR="38100" marT="38100" marB="38100" anchor="ctr"/>
                </a:tc>
                <a:tc>
                  <a:txBody>
                    <a:bodyPr/>
                    <a:lstStyle/>
                    <a:p>
                      <a:pPr algn="ctr">
                        <a:lnSpc>
                          <a:spcPts val="2100"/>
                        </a:lnSpc>
                        <a:defRPr/>
                      </a:pPr>
                      <a:r>
                        <a:rPr lang="en-US" sz="1500">
                          <a:solidFill>
                            <a:srgbClr val="000000"/>
                          </a:solidFill>
                        </a:rPr>
                        <a:t>6.77</a:t>
                      </a:r>
                      <a:endParaRPr lang="en-US" sz="1100"/>
                    </a:p>
                  </a:txBody>
                  <a:tcPr marL="38100" marR="38100" marT="38100" marB="38100" anchor="ctr"/>
                </a:tc>
                <a:extLst>
                  <a:ext uri="{0D108BD9-81ED-4DB2-BD59-A6C34878D82A}">
                    <a16:rowId xmlns:a16="http://schemas.microsoft.com/office/drawing/2014/main" val="10004"/>
                  </a:ext>
                </a:extLst>
              </a:tr>
              <a:tr h="559012">
                <a:tc>
                  <a:txBody>
                    <a:bodyPr/>
                    <a:lstStyle/>
                    <a:p>
                      <a:pPr algn="ctr">
                        <a:lnSpc>
                          <a:spcPts val="2100"/>
                        </a:lnSpc>
                        <a:defRPr/>
                      </a:pPr>
                      <a:r>
                        <a:rPr lang="en-US" sz="1500">
                          <a:solidFill>
                            <a:srgbClr val="000000"/>
                          </a:solidFill>
                        </a:rPr>
                        <a:t>R Ashwin</a:t>
                      </a:r>
                      <a:endParaRPr lang="en-US" sz="1100"/>
                    </a:p>
                  </a:txBody>
                  <a:tcPr marL="38100" marR="38100" marT="38100" marB="38100" anchor="ctr"/>
                </a:tc>
                <a:tc>
                  <a:txBody>
                    <a:bodyPr/>
                    <a:lstStyle/>
                    <a:p>
                      <a:pPr algn="ctr">
                        <a:lnSpc>
                          <a:spcPts val="2100"/>
                        </a:lnSpc>
                        <a:defRPr/>
                      </a:pPr>
                      <a:r>
                        <a:rPr lang="en-US" sz="1500">
                          <a:solidFill>
                            <a:srgbClr val="000000"/>
                          </a:solidFill>
                        </a:rPr>
                        <a:t>3756</a:t>
                      </a:r>
                      <a:endParaRPr lang="en-US" sz="1100"/>
                    </a:p>
                  </a:txBody>
                  <a:tcPr marL="38100" marR="38100" marT="38100" marB="38100" anchor="ctr"/>
                </a:tc>
                <a:tc>
                  <a:txBody>
                    <a:bodyPr/>
                    <a:lstStyle/>
                    <a:p>
                      <a:pPr algn="ctr">
                        <a:lnSpc>
                          <a:spcPts val="2100"/>
                        </a:lnSpc>
                        <a:defRPr/>
                      </a:pPr>
                      <a:r>
                        <a:rPr lang="en-US" sz="1500">
                          <a:solidFill>
                            <a:srgbClr val="000000"/>
                          </a:solidFill>
                        </a:rPr>
                        <a:t>3327</a:t>
                      </a:r>
                      <a:endParaRPr lang="en-US" sz="1100"/>
                    </a:p>
                  </a:txBody>
                  <a:tcPr marL="38100" marR="38100" marT="38100" marB="38100" anchor="ctr"/>
                </a:tc>
                <a:tc>
                  <a:txBody>
                    <a:bodyPr/>
                    <a:lstStyle/>
                    <a:p>
                      <a:pPr algn="ctr">
                        <a:lnSpc>
                          <a:spcPts val="2100"/>
                        </a:lnSpc>
                        <a:defRPr/>
                      </a:pPr>
                      <a:r>
                        <a:rPr lang="en-US" sz="1500">
                          <a:solidFill>
                            <a:srgbClr val="000000"/>
                          </a:solidFill>
                        </a:rPr>
                        <a:t>6.77</a:t>
                      </a:r>
                      <a:endParaRPr lang="en-US" sz="1100"/>
                    </a:p>
                  </a:txBody>
                  <a:tcPr marL="38100" marR="38100" marT="38100" marB="38100" anchor="ctr"/>
                </a:tc>
                <a:extLst>
                  <a:ext uri="{0D108BD9-81ED-4DB2-BD59-A6C34878D82A}">
                    <a16:rowId xmlns:a16="http://schemas.microsoft.com/office/drawing/2014/main" val="10005"/>
                  </a:ext>
                </a:extLst>
              </a:tr>
              <a:tr h="559012">
                <a:tc>
                  <a:txBody>
                    <a:bodyPr/>
                    <a:lstStyle/>
                    <a:p>
                      <a:pPr algn="ctr">
                        <a:lnSpc>
                          <a:spcPts val="2100"/>
                        </a:lnSpc>
                        <a:defRPr/>
                      </a:pPr>
                      <a:r>
                        <a:rPr lang="en-US" sz="1500">
                          <a:solidFill>
                            <a:srgbClr val="000000"/>
                          </a:solidFill>
                        </a:rPr>
                        <a:t>SP Narine</a:t>
                      </a:r>
                      <a:endParaRPr lang="en-US" sz="1100"/>
                    </a:p>
                  </a:txBody>
                  <a:tcPr marL="38100" marR="38100" marT="38100" marB="38100" anchor="ctr"/>
                </a:tc>
                <a:tc>
                  <a:txBody>
                    <a:bodyPr/>
                    <a:lstStyle/>
                    <a:p>
                      <a:pPr algn="ctr">
                        <a:lnSpc>
                          <a:spcPts val="2100"/>
                        </a:lnSpc>
                        <a:defRPr/>
                      </a:pPr>
                      <a:r>
                        <a:rPr lang="en-US" sz="1500">
                          <a:solidFill>
                            <a:srgbClr val="000000"/>
                          </a:solidFill>
                        </a:rPr>
                        <a:t>3208</a:t>
                      </a:r>
                      <a:endParaRPr lang="en-US" sz="1100"/>
                    </a:p>
                  </a:txBody>
                  <a:tcPr marL="38100" marR="38100" marT="38100" marB="38100" anchor="ctr"/>
                </a:tc>
                <a:tc>
                  <a:txBody>
                    <a:bodyPr/>
                    <a:lstStyle/>
                    <a:p>
                      <a:pPr algn="ctr">
                        <a:lnSpc>
                          <a:spcPts val="2100"/>
                        </a:lnSpc>
                        <a:defRPr/>
                      </a:pPr>
                      <a:r>
                        <a:rPr lang="en-US" sz="1500">
                          <a:solidFill>
                            <a:srgbClr val="000000"/>
                          </a:solidFill>
                        </a:rPr>
                        <a:t>2824</a:t>
                      </a:r>
                      <a:endParaRPr lang="en-US" sz="1100"/>
                    </a:p>
                  </a:txBody>
                  <a:tcPr marL="38100" marR="38100" marT="38100" marB="38100" anchor="ctr"/>
                </a:tc>
                <a:tc>
                  <a:txBody>
                    <a:bodyPr/>
                    <a:lstStyle/>
                    <a:p>
                      <a:pPr algn="ctr">
                        <a:lnSpc>
                          <a:spcPts val="2100"/>
                        </a:lnSpc>
                        <a:defRPr/>
                      </a:pPr>
                      <a:r>
                        <a:rPr lang="en-US" sz="1500">
                          <a:solidFill>
                            <a:srgbClr val="000000"/>
                          </a:solidFill>
                        </a:rPr>
                        <a:t>6.82</a:t>
                      </a:r>
                      <a:endParaRPr lang="en-US" sz="1100"/>
                    </a:p>
                  </a:txBody>
                  <a:tcPr marL="38100" marR="38100" marT="38100" marB="38100" anchor="ctr"/>
                </a:tc>
                <a:extLst>
                  <a:ext uri="{0D108BD9-81ED-4DB2-BD59-A6C34878D82A}">
                    <a16:rowId xmlns:a16="http://schemas.microsoft.com/office/drawing/2014/main" val="10006"/>
                  </a:ext>
                </a:extLst>
              </a:tr>
              <a:tr h="559012">
                <a:tc>
                  <a:txBody>
                    <a:bodyPr/>
                    <a:lstStyle/>
                    <a:p>
                      <a:pPr algn="ctr">
                        <a:lnSpc>
                          <a:spcPts val="2100"/>
                        </a:lnSpc>
                        <a:defRPr/>
                      </a:pPr>
                      <a:r>
                        <a:rPr lang="en-US" sz="1500">
                          <a:solidFill>
                            <a:srgbClr val="000000"/>
                          </a:solidFill>
                        </a:rPr>
                        <a:t>DL Vettori</a:t>
                      </a:r>
                      <a:endParaRPr lang="en-US" sz="1100"/>
                    </a:p>
                  </a:txBody>
                  <a:tcPr marL="38100" marR="38100" marT="38100" marB="38100" anchor="ctr"/>
                </a:tc>
                <a:tc>
                  <a:txBody>
                    <a:bodyPr/>
                    <a:lstStyle/>
                    <a:p>
                      <a:pPr algn="ctr">
                        <a:lnSpc>
                          <a:spcPts val="2100"/>
                        </a:lnSpc>
                        <a:defRPr/>
                      </a:pPr>
                      <a:r>
                        <a:rPr lang="en-US" sz="1500">
                          <a:solidFill>
                            <a:srgbClr val="000000"/>
                          </a:solidFill>
                        </a:rPr>
                        <a:t>894</a:t>
                      </a:r>
                      <a:endParaRPr lang="en-US" sz="1100"/>
                    </a:p>
                  </a:txBody>
                  <a:tcPr marL="38100" marR="38100" marT="38100" marB="38100" anchor="ctr"/>
                </a:tc>
                <a:tc>
                  <a:txBody>
                    <a:bodyPr/>
                    <a:lstStyle/>
                    <a:p>
                      <a:pPr algn="ctr">
                        <a:lnSpc>
                          <a:spcPts val="2100"/>
                        </a:lnSpc>
                        <a:defRPr/>
                      </a:pPr>
                      <a:r>
                        <a:rPr lang="en-US" sz="1500">
                          <a:solidFill>
                            <a:srgbClr val="000000"/>
                          </a:solidFill>
                        </a:rPr>
                        <a:t>785</a:t>
                      </a:r>
                      <a:endParaRPr lang="en-US" sz="1100"/>
                    </a:p>
                  </a:txBody>
                  <a:tcPr marL="38100" marR="38100" marT="38100" marB="38100" anchor="ctr"/>
                </a:tc>
                <a:tc>
                  <a:txBody>
                    <a:bodyPr/>
                    <a:lstStyle/>
                    <a:p>
                      <a:pPr algn="ctr">
                        <a:lnSpc>
                          <a:spcPts val="2100"/>
                        </a:lnSpc>
                        <a:defRPr/>
                      </a:pPr>
                      <a:r>
                        <a:rPr lang="en-US" sz="1500">
                          <a:solidFill>
                            <a:srgbClr val="000000"/>
                          </a:solidFill>
                        </a:rPr>
                        <a:t>6.83</a:t>
                      </a:r>
                      <a:endParaRPr lang="en-US" sz="1100"/>
                    </a:p>
                  </a:txBody>
                  <a:tcPr marL="38100" marR="38100" marT="38100" marB="38100" anchor="ctr"/>
                </a:tc>
                <a:extLst>
                  <a:ext uri="{0D108BD9-81ED-4DB2-BD59-A6C34878D82A}">
                    <a16:rowId xmlns:a16="http://schemas.microsoft.com/office/drawing/2014/main" val="10007"/>
                  </a:ext>
                </a:extLst>
              </a:tr>
              <a:tr h="559012">
                <a:tc>
                  <a:txBody>
                    <a:bodyPr/>
                    <a:lstStyle/>
                    <a:p>
                      <a:pPr algn="ctr">
                        <a:lnSpc>
                          <a:spcPts val="2100"/>
                        </a:lnSpc>
                        <a:defRPr/>
                      </a:pPr>
                      <a:r>
                        <a:rPr lang="en-US" sz="1500">
                          <a:solidFill>
                            <a:srgbClr val="000000"/>
                          </a:solidFill>
                        </a:rPr>
                        <a:t>Washington Sundar</a:t>
                      </a:r>
                      <a:endParaRPr lang="en-US" sz="1100"/>
                    </a:p>
                  </a:txBody>
                  <a:tcPr marL="38100" marR="38100" marT="38100" marB="38100" anchor="ctr"/>
                </a:tc>
                <a:tc>
                  <a:txBody>
                    <a:bodyPr/>
                    <a:lstStyle/>
                    <a:p>
                      <a:pPr algn="ctr">
                        <a:lnSpc>
                          <a:spcPts val="2100"/>
                        </a:lnSpc>
                        <a:defRPr/>
                      </a:pPr>
                      <a:r>
                        <a:rPr lang="en-US" sz="1500">
                          <a:solidFill>
                            <a:srgbClr val="000000"/>
                          </a:solidFill>
                        </a:rPr>
                        <a:t>758</a:t>
                      </a:r>
                      <a:endParaRPr lang="en-US" sz="1100"/>
                    </a:p>
                  </a:txBody>
                  <a:tcPr marL="38100" marR="38100" marT="38100" marB="38100" anchor="ctr"/>
                </a:tc>
                <a:tc>
                  <a:txBody>
                    <a:bodyPr/>
                    <a:lstStyle/>
                    <a:p>
                      <a:pPr algn="ctr">
                        <a:lnSpc>
                          <a:spcPts val="2100"/>
                        </a:lnSpc>
                        <a:defRPr/>
                      </a:pPr>
                      <a:r>
                        <a:rPr lang="en-US" sz="1500">
                          <a:solidFill>
                            <a:srgbClr val="000000"/>
                          </a:solidFill>
                        </a:rPr>
                        <a:t>660</a:t>
                      </a:r>
                      <a:endParaRPr lang="en-US" sz="1100"/>
                    </a:p>
                  </a:txBody>
                  <a:tcPr marL="38100" marR="38100" marT="38100" marB="38100" anchor="ctr"/>
                </a:tc>
                <a:tc>
                  <a:txBody>
                    <a:bodyPr/>
                    <a:lstStyle/>
                    <a:p>
                      <a:pPr algn="ctr">
                        <a:lnSpc>
                          <a:spcPts val="2100"/>
                        </a:lnSpc>
                        <a:defRPr/>
                      </a:pPr>
                      <a:r>
                        <a:rPr lang="en-US" sz="1500">
                          <a:solidFill>
                            <a:srgbClr val="000000"/>
                          </a:solidFill>
                        </a:rPr>
                        <a:t>6.89</a:t>
                      </a:r>
                      <a:endParaRPr lang="en-US" sz="1100"/>
                    </a:p>
                  </a:txBody>
                  <a:tcPr marL="38100" marR="38100" marT="38100" marB="38100" anchor="ctr"/>
                </a:tc>
                <a:extLst>
                  <a:ext uri="{0D108BD9-81ED-4DB2-BD59-A6C34878D82A}">
                    <a16:rowId xmlns:a16="http://schemas.microsoft.com/office/drawing/2014/main" val="10008"/>
                  </a:ext>
                </a:extLst>
              </a:tr>
              <a:tr h="559012">
                <a:tc>
                  <a:txBody>
                    <a:bodyPr/>
                    <a:lstStyle/>
                    <a:p>
                      <a:pPr algn="ctr">
                        <a:lnSpc>
                          <a:spcPts val="2100"/>
                        </a:lnSpc>
                        <a:defRPr/>
                      </a:pPr>
                      <a:r>
                        <a:rPr lang="en-US" sz="1500">
                          <a:solidFill>
                            <a:srgbClr val="000000"/>
                          </a:solidFill>
                        </a:rPr>
                        <a:t>J Botha</a:t>
                      </a:r>
                      <a:endParaRPr lang="en-US" sz="1100"/>
                    </a:p>
                  </a:txBody>
                  <a:tcPr marL="38100" marR="38100" marT="38100" marB="38100" anchor="ctr"/>
                </a:tc>
                <a:tc>
                  <a:txBody>
                    <a:bodyPr/>
                    <a:lstStyle/>
                    <a:p>
                      <a:pPr algn="ctr">
                        <a:lnSpc>
                          <a:spcPts val="2100"/>
                        </a:lnSpc>
                        <a:defRPr/>
                      </a:pPr>
                      <a:r>
                        <a:rPr lang="en-US" sz="1500">
                          <a:solidFill>
                            <a:srgbClr val="000000"/>
                          </a:solidFill>
                        </a:rPr>
                        <a:t>818</a:t>
                      </a:r>
                      <a:endParaRPr lang="en-US" sz="1100"/>
                    </a:p>
                  </a:txBody>
                  <a:tcPr marL="38100" marR="38100" marT="38100" marB="38100" anchor="ctr"/>
                </a:tc>
                <a:tc>
                  <a:txBody>
                    <a:bodyPr/>
                    <a:lstStyle/>
                    <a:p>
                      <a:pPr algn="ctr">
                        <a:lnSpc>
                          <a:spcPts val="2100"/>
                        </a:lnSpc>
                        <a:defRPr/>
                      </a:pPr>
                      <a:r>
                        <a:rPr lang="en-US" sz="1500">
                          <a:solidFill>
                            <a:srgbClr val="000000"/>
                          </a:solidFill>
                        </a:rPr>
                        <a:t>709</a:t>
                      </a:r>
                      <a:endParaRPr lang="en-US" sz="1100"/>
                    </a:p>
                  </a:txBody>
                  <a:tcPr marL="38100" marR="38100" marT="38100" marB="38100" anchor="ctr"/>
                </a:tc>
                <a:tc>
                  <a:txBody>
                    <a:bodyPr/>
                    <a:lstStyle/>
                    <a:p>
                      <a:pPr algn="ctr">
                        <a:lnSpc>
                          <a:spcPts val="2100"/>
                        </a:lnSpc>
                        <a:defRPr/>
                      </a:pPr>
                      <a:r>
                        <a:rPr lang="en-US" sz="1500">
                          <a:solidFill>
                            <a:srgbClr val="000000"/>
                          </a:solidFill>
                        </a:rPr>
                        <a:t>6.92</a:t>
                      </a:r>
                      <a:endParaRPr lang="en-US" sz="1100"/>
                    </a:p>
                  </a:txBody>
                  <a:tcPr marL="38100" marR="38100" marT="38100" marB="38100" anchor="ctr"/>
                </a:tc>
                <a:extLst>
                  <a:ext uri="{0D108BD9-81ED-4DB2-BD59-A6C34878D82A}">
                    <a16:rowId xmlns:a16="http://schemas.microsoft.com/office/drawing/2014/main" val="10009"/>
                  </a:ext>
                </a:extLst>
              </a:tr>
              <a:tr h="559012">
                <a:tc>
                  <a:txBody>
                    <a:bodyPr/>
                    <a:lstStyle/>
                    <a:p>
                      <a:pPr algn="ctr">
                        <a:lnSpc>
                          <a:spcPts val="2100"/>
                        </a:lnSpc>
                        <a:defRPr/>
                      </a:pPr>
                      <a:r>
                        <a:rPr lang="en-US" sz="1500">
                          <a:solidFill>
                            <a:srgbClr val="000000"/>
                          </a:solidFill>
                        </a:rPr>
                        <a:t>R Tewatia</a:t>
                      </a:r>
                      <a:endParaRPr lang="en-US" sz="1100"/>
                    </a:p>
                  </a:txBody>
                  <a:tcPr marL="38100" marR="38100" marT="38100" marB="38100" anchor="ctr"/>
                </a:tc>
                <a:tc>
                  <a:txBody>
                    <a:bodyPr/>
                    <a:lstStyle/>
                    <a:p>
                      <a:pPr algn="ctr">
                        <a:lnSpc>
                          <a:spcPts val="2100"/>
                        </a:lnSpc>
                        <a:defRPr/>
                      </a:pPr>
                      <a:r>
                        <a:rPr lang="en-US" sz="1500">
                          <a:solidFill>
                            <a:srgbClr val="000000"/>
                          </a:solidFill>
                        </a:rPr>
                        <a:t>684</a:t>
                      </a:r>
                      <a:endParaRPr lang="en-US" sz="1100"/>
                    </a:p>
                  </a:txBody>
                  <a:tcPr marL="38100" marR="38100" marT="38100" marB="38100" anchor="ctr"/>
                </a:tc>
                <a:tc>
                  <a:txBody>
                    <a:bodyPr/>
                    <a:lstStyle/>
                    <a:p>
                      <a:pPr algn="ctr">
                        <a:lnSpc>
                          <a:spcPts val="2100"/>
                        </a:lnSpc>
                        <a:defRPr/>
                      </a:pPr>
                      <a:r>
                        <a:rPr lang="en-US" sz="1500">
                          <a:solidFill>
                            <a:srgbClr val="000000"/>
                          </a:solidFill>
                        </a:rPr>
                        <a:t>587</a:t>
                      </a:r>
                      <a:endParaRPr lang="en-US" sz="1100"/>
                    </a:p>
                  </a:txBody>
                  <a:tcPr marL="38100" marR="38100" marT="38100" marB="38100" anchor="ctr"/>
                </a:tc>
                <a:tc>
                  <a:txBody>
                    <a:bodyPr/>
                    <a:lstStyle/>
                    <a:p>
                      <a:pPr algn="ctr">
                        <a:lnSpc>
                          <a:spcPts val="2100"/>
                        </a:lnSpc>
                        <a:defRPr/>
                      </a:pPr>
                      <a:r>
                        <a:rPr lang="en-US" sz="1500" dirty="0">
                          <a:solidFill>
                            <a:srgbClr val="000000"/>
                          </a:solidFill>
                        </a:rPr>
                        <a:t>6.99</a:t>
                      </a:r>
                      <a:endParaRPr lang="en-US" sz="1100" dirty="0"/>
                    </a:p>
                  </a:txBody>
                  <a:tcPr marL="38100" marR="38100" marT="38100" marB="38100" anchor="ctr"/>
                </a:tc>
                <a:extLst>
                  <a:ext uri="{0D108BD9-81ED-4DB2-BD59-A6C34878D82A}">
                    <a16:rowId xmlns:a16="http://schemas.microsoft.com/office/drawing/2014/main" val="10010"/>
                  </a:ext>
                </a:extLst>
              </a:tr>
            </a:tbl>
          </a:graphicData>
        </a:graphic>
      </p:graphicFrame>
      <p:grpSp>
        <p:nvGrpSpPr>
          <p:cNvPr id="28" name="Group 28"/>
          <p:cNvGrpSpPr/>
          <p:nvPr/>
        </p:nvGrpSpPr>
        <p:grpSpPr>
          <a:xfrm>
            <a:off x="6601944" y="2922764"/>
            <a:ext cx="3086100" cy="625798"/>
            <a:chOff x="0" y="0"/>
            <a:chExt cx="812800" cy="164819"/>
          </a:xfrm>
        </p:grpSpPr>
        <p:sp>
          <p:nvSpPr>
            <p:cNvPr id="29" name="Freeform 29"/>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30" name="TextBox 30"/>
            <p:cNvSpPr txBox="1"/>
            <p:nvPr/>
          </p:nvSpPr>
          <p:spPr>
            <a:xfrm>
              <a:off x="0" y="0"/>
              <a:ext cx="812800" cy="16481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487390"/>
            <a:ext cx="8450971" cy="1008247"/>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Bowler Type 2</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7087278"/>
            <a:chOff x="0" y="0"/>
            <a:chExt cx="816496" cy="972591"/>
          </a:xfrm>
        </p:grpSpPr>
        <p:sp>
          <p:nvSpPr>
            <p:cNvPr id="16" name="Freeform 16"/>
            <p:cNvSpPr/>
            <p:nvPr/>
          </p:nvSpPr>
          <p:spPr>
            <a:xfrm>
              <a:off x="0" y="0"/>
              <a:ext cx="816496" cy="972591"/>
            </a:xfrm>
            <a:custGeom>
              <a:avLst/>
              <a:gdLst/>
              <a:ahLst/>
              <a:cxnLst/>
              <a:rect l="l" t="t" r="r" b="b"/>
              <a:pathLst>
                <a:path w="816496" h="972591">
                  <a:moveTo>
                    <a:pt x="48145" y="0"/>
                  </a:moveTo>
                  <a:lnTo>
                    <a:pt x="768351" y="0"/>
                  </a:lnTo>
                  <a:cubicBezTo>
                    <a:pt x="781120" y="0"/>
                    <a:pt x="793366" y="5072"/>
                    <a:pt x="802395" y="14101"/>
                  </a:cubicBezTo>
                  <a:cubicBezTo>
                    <a:pt x="811423" y="23130"/>
                    <a:pt x="816496" y="35376"/>
                    <a:pt x="816496" y="48145"/>
                  </a:cubicBezTo>
                  <a:lnTo>
                    <a:pt x="816496" y="924447"/>
                  </a:lnTo>
                  <a:cubicBezTo>
                    <a:pt x="816496" y="951036"/>
                    <a:pt x="794941" y="972591"/>
                    <a:pt x="768351" y="972591"/>
                  </a:cubicBezTo>
                  <a:lnTo>
                    <a:pt x="48145" y="972591"/>
                  </a:lnTo>
                  <a:cubicBezTo>
                    <a:pt x="35376" y="972591"/>
                    <a:pt x="23130" y="967519"/>
                    <a:pt x="14101" y="958490"/>
                  </a:cubicBezTo>
                  <a:cubicBezTo>
                    <a:pt x="5072" y="949461"/>
                    <a:pt x="0" y="937216"/>
                    <a:pt x="0" y="924447"/>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1010691"/>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889960" y="3011739"/>
            <a:ext cx="5087438" cy="5907316"/>
          </a:xfrm>
          <a:prstGeom prst="rect">
            <a:avLst/>
          </a:prstGeom>
        </p:spPr>
        <p:txBody>
          <a:bodyPr lIns="0" tIns="0" rIns="0" bIns="0" rtlCol="0" anchor="t">
            <a:spAutoFit/>
          </a:bodyPr>
          <a:lstStyle/>
          <a:p>
            <a:pPr algn="ctr">
              <a:lnSpc>
                <a:spcPts val="3891"/>
              </a:lnSpc>
            </a:pPr>
            <a:r>
              <a:rPr lang="en-US" sz="2779">
                <a:solidFill>
                  <a:srgbClr val="FFFFF1"/>
                </a:solidFill>
                <a:latin typeface="Canva Sans"/>
              </a:rPr>
              <a:t>Now you need to get 2-3 bowlers with the best strike rate and who have bowled at least 500 balls in IPL so far.To do that you have to make a list of 10 players you want to bid in the auction so that when you try to grab them in auction you should not pay the amount greater than you have in the purse for a particular player</a:t>
            </a:r>
          </a:p>
        </p:txBody>
      </p:sp>
      <p:grpSp>
        <p:nvGrpSpPr>
          <p:cNvPr id="19" name="Group 19"/>
          <p:cNvGrpSpPr/>
          <p:nvPr/>
        </p:nvGrpSpPr>
        <p:grpSpPr>
          <a:xfrm>
            <a:off x="7527966" y="2132613"/>
            <a:ext cx="3086100" cy="625910"/>
            <a:chOff x="0" y="-1"/>
            <a:chExt cx="812800" cy="164849"/>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1"/>
              <a:ext cx="812800"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13519"/>
            <a:ext cx="2459066" cy="645004"/>
            <a:chOff x="0" y="-5030"/>
            <a:chExt cx="647655" cy="169878"/>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5030"/>
              <a:ext cx="647655" cy="16987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Task</a:t>
              </a:r>
            </a:p>
          </p:txBody>
        </p:sp>
      </p:grpSp>
      <p:grpSp>
        <p:nvGrpSpPr>
          <p:cNvPr id="25" name="Group 25"/>
          <p:cNvGrpSpPr/>
          <p:nvPr/>
        </p:nvGrpSpPr>
        <p:grpSpPr>
          <a:xfrm>
            <a:off x="5072110" y="1433198"/>
            <a:ext cx="3998906" cy="645004"/>
            <a:chOff x="0" y="-1277"/>
            <a:chExt cx="1053210" cy="169877"/>
          </a:xfrm>
        </p:grpSpPr>
        <p:sp>
          <p:nvSpPr>
            <p:cNvPr id="26" name="Freeform 26"/>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27" name="TextBox 27"/>
            <p:cNvSpPr txBox="1"/>
            <p:nvPr/>
          </p:nvSpPr>
          <p:spPr>
            <a:xfrm>
              <a:off x="0" y="-1277"/>
              <a:ext cx="1053210" cy="169877"/>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a:rPr>
                <a:t>Strike Rate</a:t>
              </a:r>
            </a:p>
          </p:txBody>
        </p:sp>
      </p:grpSp>
      <p:sp>
        <p:nvSpPr>
          <p:cNvPr id="28" name="Freeform 28"/>
          <p:cNvSpPr/>
          <p:nvPr/>
        </p:nvSpPr>
        <p:spPr>
          <a:xfrm>
            <a:off x="7342017" y="3647241"/>
            <a:ext cx="10226014" cy="4836005"/>
          </a:xfrm>
          <a:custGeom>
            <a:avLst/>
            <a:gdLst/>
            <a:ahLst/>
            <a:cxnLst/>
            <a:rect l="l" t="t" r="r" b="b"/>
            <a:pathLst>
              <a:path w="10226014" h="4836005">
                <a:moveTo>
                  <a:pt x="0" y="0"/>
                </a:moveTo>
                <a:lnTo>
                  <a:pt x="10226014" y="0"/>
                </a:lnTo>
                <a:lnTo>
                  <a:pt x="10226014" y="4836005"/>
                </a:lnTo>
                <a:lnTo>
                  <a:pt x="0" y="4836005"/>
                </a:lnTo>
                <a:lnTo>
                  <a:pt x="0" y="0"/>
                </a:lnTo>
                <a:close/>
              </a:path>
            </a:pathLst>
          </a:custGeom>
          <a:blipFill>
            <a:blip r:embed="rId12"/>
            <a:stretch>
              <a:fillRect t="-57197" r="-3342" b="-61325"/>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841567" y="3235663"/>
            <a:ext cx="8159192" cy="6080783"/>
            <a:chOff x="0" y="0"/>
            <a:chExt cx="1119691" cy="834469"/>
          </a:xfrm>
        </p:grpSpPr>
        <p:sp>
          <p:nvSpPr>
            <p:cNvPr id="7" name="Freeform 7"/>
            <p:cNvSpPr/>
            <p:nvPr/>
          </p:nvSpPr>
          <p:spPr>
            <a:xfrm>
              <a:off x="0" y="0"/>
              <a:ext cx="1119691" cy="834470"/>
            </a:xfrm>
            <a:custGeom>
              <a:avLst/>
              <a:gdLst/>
              <a:ahLst/>
              <a:cxnLst/>
              <a:rect l="l" t="t" r="r" b="b"/>
              <a:pathLst>
                <a:path w="1119691" h="834470">
                  <a:moveTo>
                    <a:pt x="43647" y="0"/>
                  </a:moveTo>
                  <a:lnTo>
                    <a:pt x="1076043" y="0"/>
                  </a:lnTo>
                  <a:cubicBezTo>
                    <a:pt x="1087619" y="0"/>
                    <a:pt x="1098721" y="4599"/>
                    <a:pt x="1106907" y="12784"/>
                  </a:cubicBezTo>
                  <a:cubicBezTo>
                    <a:pt x="1115092" y="20970"/>
                    <a:pt x="1119691" y="32071"/>
                    <a:pt x="1119691" y="43647"/>
                  </a:cubicBezTo>
                  <a:lnTo>
                    <a:pt x="1119691" y="790822"/>
                  </a:lnTo>
                  <a:cubicBezTo>
                    <a:pt x="1119691" y="814928"/>
                    <a:pt x="1100149" y="834470"/>
                    <a:pt x="1076043" y="834470"/>
                  </a:cubicBezTo>
                  <a:lnTo>
                    <a:pt x="43647" y="834470"/>
                  </a:lnTo>
                  <a:cubicBezTo>
                    <a:pt x="32071" y="834470"/>
                    <a:pt x="20970" y="829871"/>
                    <a:pt x="12784" y="821685"/>
                  </a:cubicBezTo>
                  <a:cubicBezTo>
                    <a:pt x="4599" y="813500"/>
                    <a:pt x="0" y="802398"/>
                    <a:pt x="0" y="790822"/>
                  </a:cubicBezTo>
                  <a:lnTo>
                    <a:pt x="0" y="43647"/>
                  </a:lnTo>
                  <a:cubicBezTo>
                    <a:pt x="0" y="32071"/>
                    <a:pt x="4599" y="20970"/>
                    <a:pt x="12784" y="12784"/>
                  </a:cubicBezTo>
                  <a:cubicBezTo>
                    <a:pt x="20970" y="4599"/>
                    <a:pt x="32071" y="0"/>
                    <a:pt x="43647" y="0"/>
                  </a:cubicBezTo>
                  <a:close/>
                </a:path>
              </a:pathLst>
            </a:custGeom>
            <a:solidFill>
              <a:srgbClr val="DEDD91"/>
            </a:solidFill>
            <a:ln cap="rnd">
              <a:noFill/>
              <a:prstDash val="solid"/>
              <a:round/>
            </a:ln>
          </p:spPr>
        </p:sp>
        <p:sp>
          <p:nvSpPr>
            <p:cNvPr id="8" name="TextBox 8"/>
            <p:cNvSpPr txBox="1"/>
            <p:nvPr/>
          </p:nvSpPr>
          <p:spPr>
            <a:xfrm>
              <a:off x="0" y="-38100"/>
              <a:ext cx="1119691" cy="872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09619" y="372855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55379"/>
            <a:ext cx="9349668" cy="1575907"/>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117105" y="183857"/>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0240328" y="1723074"/>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1673868" y="3010199"/>
            <a:ext cx="8620219" cy="6454994"/>
          </a:xfrm>
          <a:prstGeom prst="rect">
            <a:avLst/>
          </a:prstGeom>
        </p:spPr>
      </p:pic>
      <p:grpSp>
        <p:nvGrpSpPr>
          <p:cNvPr id="16" name="Group 16"/>
          <p:cNvGrpSpPr/>
          <p:nvPr/>
        </p:nvGrpSpPr>
        <p:grpSpPr>
          <a:xfrm>
            <a:off x="10785516" y="2026684"/>
            <a:ext cx="6980247" cy="8045126"/>
            <a:chOff x="0" y="0"/>
            <a:chExt cx="957903" cy="1104037"/>
          </a:xfrm>
        </p:grpSpPr>
        <p:sp>
          <p:nvSpPr>
            <p:cNvPr id="17" name="Freeform 17"/>
            <p:cNvSpPr/>
            <p:nvPr/>
          </p:nvSpPr>
          <p:spPr>
            <a:xfrm>
              <a:off x="0" y="0"/>
              <a:ext cx="957903" cy="1104037"/>
            </a:xfrm>
            <a:custGeom>
              <a:avLst/>
              <a:gdLst/>
              <a:ahLst/>
              <a:cxnLst/>
              <a:rect l="l" t="t" r="r" b="b"/>
              <a:pathLst>
                <a:path w="957903" h="1104037">
                  <a:moveTo>
                    <a:pt x="51019" y="0"/>
                  </a:moveTo>
                  <a:lnTo>
                    <a:pt x="906884" y="0"/>
                  </a:lnTo>
                  <a:cubicBezTo>
                    <a:pt x="920415" y="0"/>
                    <a:pt x="933392" y="5375"/>
                    <a:pt x="942960" y="14943"/>
                  </a:cubicBezTo>
                  <a:cubicBezTo>
                    <a:pt x="952528" y="24511"/>
                    <a:pt x="957903" y="37488"/>
                    <a:pt x="957903" y="51019"/>
                  </a:cubicBezTo>
                  <a:lnTo>
                    <a:pt x="957903" y="1053018"/>
                  </a:lnTo>
                  <a:cubicBezTo>
                    <a:pt x="957903" y="1081195"/>
                    <a:pt x="935061" y="1104037"/>
                    <a:pt x="906884" y="1104037"/>
                  </a:cubicBezTo>
                  <a:lnTo>
                    <a:pt x="51019" y="1104037"/>
                  </a:lnTo>
                  <a:cubicBezTo>
                    <a:pt x="37488" y="1104037"/>
                    <a:pt x="24511" y="1098662"/>
                    <a:pt x="14943" y="1089094"/>
                  </a:cubicBezTo>
                  <a:cubicBezTo>
                    <a:pt x="5375" y="1079526"/>
                    <a:pt x="0" y="1066549"/>
                    <a:pt x="0" y="1053018"/>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1142137"/>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533815" y="444208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2848279" y="1582788"/>
            <a:ext cx="3998906" cy="640163"/>
            <a:chOff x="0" y="-2"/>
            <a:chExt cx="1053210" cy="168602"/>
          </a:xfrm>
        </p:grpSpPr>
        <p:sp>
          <p:nvSpPr>
            <p:cNvPr id="22" name="Freeform 22"/>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23" name="TextBox 23"/>
            <p:cNvSpPr txBox="1"/>
            <p:nvPr/>
          </p:nvSpPr>
          <p:spPr>
            <a:xfrm>
              <a:off x="0" y="-2"/>
              <a:ext cx="1053210" cy="168602"/>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Strike Rate</a:t>
              </a:r>
            </a:p>
          </p:txBody>
        </p:sp>
      </p:grpSp>
      <p:grpSp>
        <p:nvGrpSpPr>
          <p:cNvPr id="24" name="Group 24"/>
          <p:cNvGrpSpPr/>
          <p:nvPr/>
        </p:nvGrpSpPr>
        <p:grpSpPr>
          <a:xfrm>
            <a:off x="11189540" y="1749048"/>
            <a:ext cx="3086100" cy="625840"/>
            <a:chOff x="0" y="-11"/>
            <a:chExt cx="812800" cy="164830"/>
          </a:xfrm>
        </p:grpSpPr>
        <p:sp>
          <p:nvSpPr>
            <p:cNvPr id="25" name="Freeform 25"/>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6" name="TextBox 26"/>
            <p:cNvSpPr txBox="1"/>
            <p:nvPr/>
          </p:nvSpPr>
          <p:spPr>
            <a:xfrm>
              <a:off x="0" y="-11"/>
              <a:ext cx="812800" cy="16483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7" name="TextBox 27"/>
          <p:cNvSpPr txBox="1"/>
          <p:nvPr/>
        </p:nvSpPr>
        <p:spPr>
          <a:xfrm>
            <a:off x="2621700" y="639209"/>
            <a:ext cx="8450971" cy="1008247"/>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Bowler Type 2</a:t>
            </a:r>
          </a:p>
        </p:txBody>
      </p:sp>
      <p:sp>
        <p:nvSpPr>
          <p:cNvPr id="31" name="Rectangle: Rounded Corners 30">
            <a:extLst>
              <a:ext uri="{FF2B5EF4-FFF2-40B4-BE49-F238E27FC236}">
                <a16:creationId xmlns:a16="http://schemas.microsoft.com/office/drawing/2014/main" id="{18A50F3A-B495-B3F8-7391-4D4EA54949A3}"/>
              </a:ext>
            </a:extLst>
          </p:cNvPr>
          <p:cNvSpPr/>
          <p:nvPr/>
        </p:nvSpPr>
        <p:spPr>
          <a:xfrm>
            <a:off x="11228934" y="2961212"/>
            <a:ext cx="6265488"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8" name="Group 28"/>
          <p:cNvGrpSpPr/>
          <p:nvPr/>
        </p:nvGrpSpPr>
        <p:grpSpPr>
          <a:xfrm>
            <a:off x="6601944" y="2908400"/>
            <a:ext cx="3086100" cy="640162"/>
            <a:chOff x="0" y="-3783"/>
            <a:chExt cx="812800" cy="168602"/>
          </a:xfrm>
        </p:grpSpPr>
        <p:sp>
          <p:nvSpPr>
            <p:cNvPr id="29" name="Freeform 29"/>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30" name="TextBox 30"/>
            <p:cNvSpPr txBox="1"/>
            <p:nvPr/>
          </p:nvSpPr>
          <p:spPr>
            <a:xfrm>
              <a:off x="0" y="-3783"/>
              <a:ext cx="812800" cy="168602"/>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graphicFrame>
        <p:nvGraphicFramePr>
          <p:cNvPr id="20" name="Table 20"/>
          <p:cNvGraphicFramePr>
            <a:graphicFrameLocks noGrp="1"/>
          </p:cNvGraphicFramePr>
          <p:nvPr>
            <p:extLst>
              <p:ext uri="{D42A27DB-BD31-4B8C-83A1-F6EECF244321}">
                <p14:modId xmlns:p14="http://schemas.microsoft.com/office/powerpoint/2010/main" val="3874770021"/>
              </p:ext>
            </p:extLst>
          </p:nvPr>
        </p:nvGraphicFramePr>
        <p:xfrm>
          <a:off x="11072671" y="2702827"/>
          <a:ext cx="6382358" cy="6692842"/>
        </p:xfrm>
        <a:graphic>
          <a:graphicData uri="http://schemas.openxmlformats.org/drawingml/2006/table">
            <a:tbl>
              <a:tblPr>
                <a:tableStyleId>{2D5ABB26-0587-4C30-8999-92F81FD0307C}</a:tableStyleId>
              </a:tblPr>
              <a:tblGrid>
                <a:gridCol w="2322459">
                  <a:extLst>
                    <a:ext uri="{9D8B030D-6E8A-4147-A177-3AD203B41FA5}">
                      <a16:colId xmlns:a16="http://schemas.microsoft.com/office/drawing/2014/main" val="20000"/>
                    </a:ext>
                  </a:extLst>
                </a:gridCol>
                <a:gridCol w="1354634">
                  <a:extLst>
                    <a:ext uri="{9D8B030D-6E8A-4147-A177-3AD203B41FA5}">
                      <a16:colId xmlns:a16="http://schemas.microsoft.com/office/drawing/2014/main" val="20001"/>
                    </a:ext>
                  </a:extLst>
                </a:gridCol>
                <a:gridCol w="1367841">
                  <a:extLst>
                    <a:ext uri="{9D8B030D-6E8A-4147-A177-3AD203B41FA5}">
                      <a16:colId xmlns:a16="http://schemas.microsoft.com/office/drawing/2014/main" val="20002"/>
                    </a:ext>
                  </a:extLst>
                </a:gridCol>
                <a:gridCol w="1337424">
                  <a:extLst>
                    <a:ext uri="{9D8B030D-6E8A-4147-A177-3AD203B41FA5}">
                      <a16:colId xmlns:a16="http://schemas.microsoft.com/office/drawing/2014/main" val="20003"/>
                    </a:ext>
                  </a:extLst>
                </a:gridCol>
              </a:tblGrid>
              <a:tr h="1102722">
                <a:tc>
                  <a:txBody>
                    <a:bodyPr/>
                    <a:lstStyle/>
                    <a:p>
                      <a:pPr algn="ctr">
                        <a:lnSpc>
                          <a:spcPts val="2100"/>
                        </a:lnSpc>
                        <a:defRPr/>
                      </a:pPr>
                      <a:r>
                        <a:rPr lang="en-US" sz="1500" dirty="0">
                          <a:solidFill>
                            <a:schemeClr val="bg1"/>
                          </a:solidFill>
                        </a:rPr>
                        <a:t>Bowler</a:t>
                      </a:r>
                      <a:endParaRPr lang="en-US" sz="1100" dirty="0">
                        <a:solidFill>
                          <a:schemeClr val="bg1"/>
                        </a:solidFill>
                      </a:endParaRPr>
                    </a:p>
                    <a:p>
                      <a:pPr algn="ctr">
                        <a:lnSpc>
                          <a:spcPts val="2100"/>
                        </a:lnSpc>
                      </a:pPr>
                      <a:r>
                        <a:rPr lang="en-US" sz="1500" dirty="0">
                          <a:solidFill>
                            <a:schemeClr val="bg1"/>
                          </a:solidFill>
                        </a:rPr>
                        <a:t>Name</a:t>
                      </a:r>
                      <a:endParaRPr lang="en-US" sz="1500" dirty="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Total</a:t>
                      </a:r>
                      <a:r>
                        <a:rPr lang="en-US" sz="1100" dirty="0">
                          <a:solidFill>
                            <a:schemeClr val="bg1"/>
                          </a:solidFill>
                        </a:rPr>
                        <a:t> </a:t>
                      </a:r>
                      <a:r>
                        <a:rPr lang="en-US" sz="1500" dirty="0">
                          <a:solidFill>
                            <a:schemeClr val="bg1"/>
                          </a:solidFill>
                        </a:rPr>
                        <a:t>Balls</a:t>
                      </a:r>
                    </a:p>
                    <a:p>
                      <a:pPr algn="ctr">
                        <a:lnSpc>
                          <a:spcPts val="2100"/>
                        </a:lnSpc>
                      </a:pPr>
                      <a:r>
                        <a:rPr lang="en-US" sz="1500" dirty="0">
                          <a:solidFill>
                            <a:schemeClr val="bg1"/>
                          </a:solidFill>
                        </a:rPr>
                        <a:t>Bowled</a:t>
                      </a:r>
                      <a:endParaRPr lang="en-US" sz="1500" dirty="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Total</a:t>
                      </a:r>
                      <a:r>
                        <a:rPr lang="en-US" sz="1100" dirty="0">
                          <a:solidFill>
                            <a:schemeClr val="bg1"/>
                          </a:solidFill>
                        </a:rPr>
                        <a:t> </a:t>
                      </a:r>
                      <a:r>
                        <a:rPr lang="en-US" sz="1500" dirty="0">
                          <a:solidFill>
                            <a:schemeClr val="bg1"/>
                          </a:solidFill>
                        </a:rPr>
                        <a:t>Wickets</a:t>
                      </a:r>
                    </a:p>
                    <a:p>
                      <a:pPr algn="ctr">
                        <a:lnSpc>
                          <a:spcPts val="2100"/>
                        </a:lnSpc>
                      </a:pPr>
                      <a:r>
                        <a:rPr lang="en-US" sz="1500" dirty="0">
                          <a:solidFill>
                            <a:schemeClr val="bg1"/>
                          </a:solidFill>
                        </a:rPr>
                        <a:t>Done</a:t>
                      </a:r>
                      <a:endParaRPr lang="en-US" sz="1500" dirty="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Strike</a:t>
                      </a:r>
                      <a:endParaRPr lang="en-US" sz="1100" dirty="0">
                        <a:solidFill>
                          <a:schemeClr val="bg1"/>
                        </a:solidFill>
                      </a:endParaRPr>
                    </a:p>
                    <a:p>
                      <a:pPr algn="ctr">
                        <a:lnSpc>
                          <a:spcPts val="2100"/>
                        </a:lnSpc>
                      </a:pPr>
                      <a:r>
                        <a:rPr lang="en-US" sz="1500" dirty="0">
                          <a:solidFill>
                            <a:schemeClr val="bg1"/>
                          </a:solidFill>
                        </a:rPr>
                        <a:t>Rate</a:t>
                      </a:r>
                      <a:endParaRPr lang="en-US" sz="1500" dirty="0">
                        <a:solidFill>
                          <a:schemeClr val="bg1"/>
                        </a:solidFill>
                        <a:latin typeface="Cagliostro"/>
                      </a:endParaRPr>
                    </a:p>
                  </a:txBody>
                  <a:tcPr marL="38100" marR="38100" marT="38100" marB="38100" anchor="ctr"/>
                </a:tc>
                <a:extLst>
                  <a:ext uri="{0D108BD9-81ED-4DB2-BD59-A6C34878D82A}">
                    <a16:rowId xmlns:a16="http://schemas.microsoft.com/office/drawing/2014/main" val="10000"/>
                  </a:ext>
                </a:extLst>
              </a:tr>
              <a:tr h="559012">
                <a:tc>
                  <a:txBody>
                    <a:bodyPr/>
                    <a:lstStyle/>
                    <a:p>
                      <a:pPr algn="ctr">
                        <a:lnSpc>
                          <a:spcPts val="2100"/>
                        </a:lnSpc>
                        <a:defRPr/>
                      </a:pPr>
                      <a:r>
                        <a:rPr lang="en-US" sz="1500">
                          <a:solidFill>
                            <a:srgbClr val="000000"/>
                          </a:solidFill>
                        </a:rPr>
                        <a:t>SK Raina</a:t>
                      </a:r>
                      <a:endParaRPr lang="en-US" sz="1100"/>
                    </a:p>
                  </a:txBody>
                  <a:tcPr marL="38100" marR="38100" marT="38100" marB="38100" anchor="ctr"/>
                </a:tc>
                <a:tc>
                  <a:txBody>
                    <a:bodyPr/>
                    <a:lstStyle/>
                    <a:p>
                      <a:pPr algn="ctr">
                        <a:lnSpc>
                          <a:spcPts val="2100"/>
                        </a:lnSpc>
                        <a:defRPr/>
                      </a:pPr>
                      <a:r>
                        <a:rPr lang="en-US" sz="1500">
                          <a:solidFill>
                            <a:srgbClr val="000000"/>
                          </a:solidFill>
                        </a:rPr>
                        <a:t>930</a:t>
                      </a:r>
                      <a:endParaRPr lang="en-US" sz="1100"/>
                    </a:p>
                  </a:txBody>
                  <a:tcPr marL="38100" marR="38100" marT="38100" marB="38100" anchor="ctr"/>
                </a:tc>
                <a:tc>
                  <a:txBody>
                    <a:bodyPr/>
                    <a:lstStyle/>
                    <a:p>
                      <a:pPr algn="ctr">
                        <a:lnSpc>
                          <a:spcPts val="2100"/>
                        </a:lnSpc>
                        <a:defRPr/>
                      </a:pPr>
                      <a:r>
                        <a:rPr lang="en-US" sz="1500">
                          <a:solidFill>
                            <a:srgbClr val="000000"/>
                          </a:solidFill>
                        </a:rPr>
                        <a:t>30</a:t>
                      </a:r>
                      <a:endParaRPr lang="en-US" sz="1100"/>
                    </a:p>
                  </a:txBody>
                  <a:tcPr marL="38100" marR="38100" marT="38100" marB="38100" anchor="ctr"/>
                </a:tc>
                <a:tc>
                  <a:txBody>
                    <a:bodyPr/>
                    <a:lstStyle/>
                    <a:p>
                      <a:pPr algn="ctr">
                        <a:lnSpc>
                          <a:spcPts val="2100"/>
                        </a:lnSpc>
                        <a:defRPr/>
                      </a:pPr>
                      <a:r>
                        <a:rPr lang="en-US" sz="1500">
                          <a:solidFill>
                            <a:srgbClr val="000000"/>
                          </a:solidFill>
                        </a:rPr>
                        <a:t>31.00</a:t>
                      </a:r>
                      <a:endParaRPr lang="en-US" sz="1100"/>
                    </a:p>
                  </a:txBody>
                  <a:tcPr marL="38100" marR="38100" marT="38100" marB="38100" anchor="ctr"/>
                </a:tc>
                <a:extLst>
                  <a:ext uri="{0D108BD9-81ED-4DB2-BD59-A6C34878D82A}">
                    <a16:rowId xmlns:a16="http://schemas.microsoft.com/office/drawing/2014/main" val="10001"/>
                  </a:ext>
                </a:extLst>
              </a:tr>
              <a:tr h="559012">
                <a:tc>
                  <a:txBody>
                    <a:bodyPr/>
                    <a:lstStyle/>
                    <a:p>
                      <a:pPr algn="ctr">
                        <a:lnSpc>
                          <a:spcPts val="2100"/>
                        </a:lnSpc>
                        <a:defRPr/>
                      </a:pPr>
                      <a:r>
                        <a:rPr lang="en-US" sz="1500">
                          <a:solidFill>
                            <a:srgbClr val="000000"/>
                          </a:solidFill>
                        </a:rPr>
                        <a:t>NA Saini</a:t>
                      </a:r>
                      <a:endParaRPr lang="en-US" sz="1100"/>
                    </a:p>
                  </a:txBody>
                  <a:tcPr marL="38100" marR="38100" marT="38100" marB="38100" anchor="ctr"/>
                </a:tc>
                <a:tc>
                  <a:txBody>
                    <a:bodyPr/>
                    <a:lstStyle/>
                    <a:p>
                      <a:pPr algn="ctr">
                        <a:lnSpc>
                          <a:spcPts val="2100"/>
                        </a:lnSpc>
                        <a:defRPr/>
                      </a:pPr>
                      <a:r>
                        <a:rPr lang="en-US" sz="1500" dirty="0">
                          <a:solidFill>
                            <a:srgbClr val="000000"/>
                          </a:solidFill>
                        </a:rPr>
                        <a:t>587</a:t>
                      </a:r>
                      <a:endParaRPr lang="en-US" sz="1100" dirty="0"/>
                    </a:p>
                  </a:txBody>
                  <a:tcPr marL="38100" marR="38100" marT="38100" marB="38100" anchor="ctr"/>
                </a:tc>
                <a:tc>
                  <a:txBody>
                    <a:bodyPr/>
                    <a:lstStyle/>
                    <a:p>
                      <a:pPr algn="ctr">
                        <a:lnSpc>
                          <a:spcPts val="2100"/>
                        </a:lnSpc>
                        <a:defRPr/>
                      </a:pPr>
                      <a:r>
                        <a:rPr lang="en-US" sz="1500">
                          <a:solidFill>
                            <a:srgbClr val="000000"/>
                          </a:solidFill>
                        </a:rPr>
                        <a:t>19</a:t>
                      </a:r>
                      <a:endParaRPr lang="en-US" sz="1100"/>
                    </a:p>
                  </a:txBody>
                  <a:tcPr marL="38100" marR="38100" marT="38100" marB="38100" anchor="ctr"/>
                </a:tc>
                <a:tc>
                  <a:txBody>
                    <a:bodyPr/>
                    <a:lstStyle/>
                    <a:p>
                      <a:pPr algn="ctr">
                        <a:lnSpc>
                          <a:spcPts val="2100"/>
                        </a:lnSpc>
                        <a:defRPr/>
                      </a:pPr>
                      <a:r>
                        <a:rPr lang="en-US" sz="1500">
                          <a:solidFill>
                            <a:srgbClr val="000000"/>
                          </a:solidFill>
                        </a:rPr>
                        <a:t>30.89</a:t>
                      </a:r>
                      <a:endParaRPr lang="en-US" sz="1100"/>
                    </a:p>
                  </a:txBody>
                  <a:tcPr marL="38100" marR="38100" marT="38100" marB="38100" anchor="ctr"/>
                </a:tc>
                <a:extLst>
                  <a:ext uri="{0D108BD9-81ED-4DB2-BD59-A6C34878D82A}">
                    <a16:rowId xmlns:a16="http://schemas.microsoft.com/office/drawing/2014/main" val="10002"/>
                  </a:ext>
                </a:extLst>
              </a:tr>
              <a:tr h="559012">
                <a:tc>
                  <a:txBody>
                    <a:bodyPr/>
                    <a:lstStyle/>
                    <a:p>
                      <a:pPr algn="ctr">
                        <a:lnSpc>
                          <a:spcPts val="2100"/>
                        </a:lnSpc>
                        <a:defRPr/>
                      </a:pPr>
                      <a:r>
                        <a:rPr lang="en-US" sz="1500">
                          <a:solidFill>
                            <a:srgbClr val="000000"/>
                          </a:solidFill>
                        </a:rPr>
                        <a:t>CH Gayle</a:t>
                      </a:r>
                      <a:endParaRPr lang="en-US" sz="1100"/>
                    </a:p>
                  </a:txBody>
                  <a:tcPr marL="38100" marR="38100" marT="38100" marB="38100" anchor="ctr"/>
                </a:tc>
                <a:tc>
                  <a:txBody>
                    <a:bodyPr/>
                    <a:lstStyle/>
                    <a:p>
                      <a:pPr algn="ctr">
                        <a:lnSpc>
                          <a:spcPts val="2100"/>
                        </a:lnSpc>
                        <a:defRPr/>
                      </a:pPr>
                      <a:r>
                        <a:rPr lang="en-US" sz="1500">
                          <a:solidFill>
                            <a:srgbClr val="000000"/>
                          </a:solidFill>
                        </a:rPr>
                        <a:t>584</a:t>
                      </a:r>
                      <a:endParaRPr lang="en-US" sz="1100"/>
                    </a:p>
                  </a:txBody>
                  <a:tcPr marL="38100" marR="38100" marT="38100" marB="38100" anchor="ctr"/>
                </a:tc>
                <a:tc>
                  <a:txBody>
                    <a:bodyPr/>
                    <a:lstStyle/>
                    <a:p>
                      <a:pPr algn="ctr">
                        <a:lnSpc>
                          <a:spcPts val="2100"/>
                        </a:lnSpc>
                        <a:defRPr/>
                      </a:pPr>
                      <a:r>
                        <a:rPr lang="en-US" sz="1500">
                          <a:solidFill>
                            <a:srgbClr val="000000"/>
                          </a:solidFill>
                        </a:rPr>
                        <a:t>19</a:t>
                      </a:r>
                      <a:endParaRPr lang="en-US" sz="1100"/>
                    </a:p>
                  </a:txBody>
                  <a:tcPr marL="38100" marR="38100" marT="38100" marB="38100" anchor="ctr"/>
                </a:tc>
                <a:tc>
                  <a:txBody>
                    <a:bodyPr/>
                    <a:lstStyle/>
                    <a:p>
                      <a:pPr algn="ctr">
                        <a:lnSpc>
                          <a:spcPts val="2100"/>
                        </a:lnSpc>
                        <a:defRPr/>
                      </a:pPr>
                      <a:r>
                        <a:rPr lang="en-US" sz="1500">
                          <a:solidFill>
                            <a:srgbClr val="000000"/>
                          </a:solidFill>
                        </a:rPr>
                        <a:t>30.74</a:t>
                      </a:r>
                      <a:endParaRPr lang="en-US" sz="1100"/>
                    </a:p>
                  </a:txBody>
                  <a:tcPr marL="38100" marR="38100" marT="38100" marB="38100" anchor="ctr"/>
                </a:tc>
                <a:extLst>
                  <a:ext uri="{0D108BD9-81ED-4DB2-BD59-A6C34878D82A}">
                    <a16:rowId xmlns:a16="http://schemas.microsoft.com/office/drawing/2014/main" val="10003"/>
                  </a:ext>
                </a:extLst>
              </a:tr>
              <a:tr h="559012">
                <a:tc>
                  <a:txBody>
                    <a:bodyPr/>
                    <a:lstStyle/>
                    <a:p>
                      <a:pPr algn="ctr">
                        <a:lnSpc>
                          <a:spcPts val="2100"/>
                        </a:lnSpc>
                        <a:defRPr/>
                      </a:pPr>
                      <a:r>
                        <a:rPr lang="en-US" sz="1500">
                          <a:solidFill>
                            <a:srgbClr val="000000"/>
                          </a:solidFill>
                        </a:rPr>
                        <a:t>B Lee</a:t>
                      </a:r>
                      <a:endParaRPr lang="en-US" sz="1100"/>
                    </a:p>
                  </a:txBody>
                  <a:tcPr marL="38100" marR="38100" marT="38100" marB="38100" anchor="ctr"/>
                </a:tc>
                <a:tc>
                  <a:txBody>
                    <a:bodyPr/>
                    <a:lstStyle/>
                    <a:p>
                      <a:pPr algn="ctr">
                        <a:lnSpc>
                          <a:spcPts val="2100"/>
                        </a:lnSpc>
                        <a:defRPr/>
                      </a:pPr>
                      <a:r>
                        <a:rPr lang="en-US" sz="1500">
                          <a:solidFill>
                            <a:srgbClr val="000000"/>
                          </a:solidFill>
                        </a:rPr>
                        <a:t>916</a:t>
                      </a:r>
                      <a:endParaRPr lang="en-US" sz="1100"/>
                    </a:p>
                  </a:txBody>
                  <a:tcPr marL="38100" marR="38100" marT="38100" marB="38100" anchor="ctr"/>
                </a:tc>
                <a:tc>
                  <a:txBody>
                    <a:bodyPr/>
                    <a:lstStyle/>
                    <a:p>
                      <a:pPr algn="ctr">
                        <a:lnSpc>
                          <a:spcPts val="2100"/>
                        </a:lnSpc>
                        <a:defRPr/>
                      </a:pPr>
                      <a:r>
                        <a:rPr lang="en-US" sz="1500">
                          <a:solidFill>
                            <a:srgbClr val="000000"/>
                          </a:solidFill>
                        </a:rPr>
                        <a:t>30</a:t>
                      </a:r>
                      <a:endParaRPr lang="en-US" sz="1100"/>
                    </a:p>
                  </a:txBody>
                  <a:tcPr marL="38100" marR="38100" marT="38100" marB="38100" anchor="ctr"/>
                </a:tc>
                <a:tc>
                  <a:txBody>
                    <a:bodyPr/>
                    <a:lstStyle/>
                    <a:p>
                      <a:pPr algn="ctr">
                        <a:lnSpc>
                          <a:spcPts val="2100"/>
                        </a:lnSpc>
                        <a:defRPr/>
                      </a:pPr>
                      <a:r>
                        <a:rPr lang="en-US" sz="1500">
                          <a:solidFill>
                            <a:srgbClr val="000000"/>
                          </a:solidFill>
                        </a:rPr>
                        <a:t>30.53</a:t>
                      </a:r>
                      <a:endParaRPr lang="en-US" sz="1100"/>
                    </a:p>
                  </a:txBody>
                  <a:tcPr marL="38100" marR="38100" marT="38100" marB="38100" anchor="ctr"/>
                </a:tc>
                <a:extLst>
                  <a:ext uri="{0D108BD9-81ED-4DB2-BD59-A6C34878D82A}">
                    <a16:rowId xmlns:a16="http://schemas.microsoft.com/office/drawing/2014/main" val="10004"/>
                  </a:ext>
                </a:extLst>
              </a:tr>
              <a:tr h="559012">
                <a:tc>
                  <a:txBody>
                    <a:bodyPr/>
                    <a:lstStyle/>
                    <a:p>
                      <a:pPr algn="ctr">
                        <a:lnSpc>
                          <a:spcPts val="2100"/>
                        </a:lnSpc>
                        <a:defRPr/>
                      </a:pPr>
                      <a:r>
                        <a:rPr lang="en-US" sz="1500">
                          <a:solidFill>
                            <a:srgbClr val="000000"/>
                          </a:solidFill>
                        </a:rPr>
                        <a:t>JP Duminy</a:t>
                      </a:r>
                      <a:endParaRPr lang="en-US" sz="1100"/>
                    </a:p>
                  </a:txBody>
                  <a:tcPr marL="38100" marR="38100" marT="38100" marB="38100" anchor="ctr"/>
                </a:tc>
                <a:tc>
                  <a:txBody>
                    <a:bodyPr/>
                    <a:lstStyle/>
                    <a:p>
                      <a:pPr algn="ctr">
                        <a:lnSpc>
                          <a:spcPts val="2100"/>
                        </a:lnSpc>
                        <a:defRPr/>
                      </a:pPr>
                      <a:r>
                        <a:rPr lang="en-US" sz="1500">
                          <a:solidFill>
                            <a:srgbClr val="000000"/>
                          </a:solidFill>
                        </a:rPr>
                        <a:t>701</a:t>
                      </a:r>
                      <a:endParaRPr lang="en-US" sz="1100"/>
                    </a:p>
                  </a:txBody>
                  <a:tcPr marL="38100" marR="38100" marT="38100" marB="38100" anchor="ctr"/>
                </a:tc>
                <a:tc>
                  <a:txBody>
                    <a:bodyPr/>
                    <a:lstStyle/>
                    <a:p>
                      <a:pPr algn="ctr">
                        <a:lnSpc>
                          <a:spcPts val="2100"/>
                        </a:lnSpc>
                        <a:defRPr/>
                      </a:pPr>
                      <a:r>
                        <a:rPr lang="en-US" sz="1500">
                          <a:solidFill>
                            <a:srgbClr val="000000"/>
                          </a:solidFill>
                        </a:rPr>
                        <a:t>23</a:t>
                      </a:r>
                      <a:endParaRPr lang="en-US" sz="1100"/>
                    </a:p>
                  </a:txBody>
                  <a:tcPr marL="38100" marR="38100" marT="38100" marB="38100" anchor="ctr"/>
                </a:tc>
                <a:tc>
                  <a:txBody>
                    <a:bodyPr/>
                    <a:lstStyle/>
                    <a:p>
                      <a:pPr algn="ctr">
                        <a:lnSpc>
                          <a:spcPts val="2100"/>
                        </a:lnSpc>
                        <a:defRPr/>
                      </a:pPr>
                      <a:r>
                        <a:rPr lang="en-US" sz="1500">
                          <a:solidFill>
                            <a:srgbClr val="000000"/>
                          </a:solidFill>
                        </a:rPr>
                        <a:t>30.48</a:t>
                      </a:r>
                      <a:endParaRPr lang="en-US" sz="1100"/>
                    </a:p>
                  </a:txBody>
                  <a:tcPr marL="38100" marR="38100" marT="38100" marB="38100" anchor="ctr"/>
                </a:tc>
                <a:extLst>
                  <a:ext uri="{0D108BD9-81ED-4DB2-BD59-A6C34878D82A}">
                    <a16:rowId xmlns:a16="http://schemas.microsoft.com/office/drawing/2014/main" val="10005"/>
                  </a:ext>
                </a:extLst>
              </a:tr>
              <a:tr h="559012">
                <a:tc>
                  <a:txBody>
                    <a:bodyPr/>
                    <a:lstStyle/>
                    <a:p>
                      <a:pPr algn="ctr">
                        <a:lnSpc>
                          <a:spcPts val="2100"/>
                        </a:lnSpc>
                        <a:defRPr/>
                      </a:pPr>
                      <a:r>
                        <a:rPr lang="en-US" sz="1500">
                          <a:solidFill>
                            <a:srgbClr val="000000"/>
                          </a:solidFill>
                        </a:rPr>
                        <a:t>M Kartik</a:t>
                      </a:r>
                      <a:endParaRPr lang="en-US" sz="1100"/>
                    </a:p>
                  </a:txBody>
                  <a:tcPr marL="38100" marR="38100" marT="38100" marB="38100" anchor="ctr"/>
                </a:tc>
                <a:tc>
                  <a:txBody>
                    <a:bodyPr/>
                    <a:lstStyle/>
                    <a:p>
                      <a:pPr algn="ctr">
                        <a:lnSpc>
                          <a:spcPts val="2100"/>
                        </a:lnSpc>
                        <a:defRPr/>
                      </a:pPr>
                      <a:r>
                        <a:rPr lang="en-US" sz="1500">
                          <a:solidFill>
                            <a:srgbClr val="000000"/>
                          </a:solidFill>
                        </a:rPr>
                        <a:t>1182</a:t>
                      </a:r>
                      <a:endParaRPr lang="en-US" sz="1100"/>
                    </a:p>
                  </a:txBody>
                  <a:tcPr marL="38100" marR="38100" marT="38100" marB="38100" anchor="ctr"/>
                </a:tc>
                <a:tc>
                  <a:txBody>
                    <a:bodyPr/>
                    <a:lstStyle/>
                    <a:p>
                      <a:pPr algn="ctr">
                        <a:lnSpc>
                          <a:spcPts val="2100"/>
                        </a:lnSpc>
                        <a:defRPr/>
                      </a:pPr>
                      <a:r>
                        <a:rPr lang="en-US" sz="1500">
                          <a:solidFill>
                            <a:srgbClr val="000000"/>
                          </a:solidFill>
                        </a:rPr>
                        <a:t>39</a:t>
                      </a:r>
                      <a:endParaRPr lang="en-US" sz="1100"/>
                    </a:p>
                  </a:txBody>
                  <a:tcPr marL="38100" marR="38100" marT="38100" marB="38100" anchor="ctr"/>
                </a:tc>
                <a:tc>
                  <a:txBody>
                    <a:bodyPr/>
                    <a:lstStyle/>
                    <a:p>
                      <a:pPr algn="ctr">
                        <a:lnSpc>
                          <a:spcPts val="2100"/>
                        </a:lnSpc>
                        <a:defRPr/>
                      </a:pPr>
                      <a:r>
                        <a:rPr lang="en-US" sz="1500">
                          <a:solidFill>
                            <a:srgbClr val="000000"/>
                          </a:solidFill>
                        </a:rPr>
                        <a:t>30.31</a:t>
                      </a:r>
                      <a:endParaRPr lang="en-US" sz="1100"/>
                    </a:p>
                  </a:txBody>
                  <a:tcPr marL="38100" marR="38100" marT="38100" marB="38100" anchor="ctr"/>
                </a:tc>
                <a:extLst>
                  <a:ext uri="{0D108BD9-81ED-4DB2-BD59-A6C34878D82A}">
                    <a16:rowId xmlns:a16="http://schemas.microsoft.com/office/drawing/2014/main" val="10006"/>
                  </a:ext>
                </a:extLst>
              </a:tr>
              <a:tr h="559012">
                <a:tc>
                  <a:txBody>
                    <a:bodyPr/>
                    <a:lstStyle/>
                    <a:p>
                      <a:pPr algn="ctr">
                        <a:lnSpc>
                          <a:spcPts val="2100"/>
                        </a:lnSpc>
                        <a:defRPr/>
                      </a:pPr>
                      <a:r>
                        <a:rPr lang="en-US" sz="1500">
                          <a:solidFill>
                            <a:srgbClr val="000000"/>
                          </a:solidFill>
                        </a:rPr>
                        <a:t>AD Mathews</a:t>
                      </a:r>
                      <a:endParaRPr lang="en-US" sz="1100"/>
                    </a:p>
                  </a:txBody>
                  <a:tcPr marL="38100" marR="38100" marT="38100" marB="38100" anchor="ctr"/>
                </a:tc>
                <a:tc>
                  <a:txBody>
                    <a:bodyPr/>
                    <a:lstStyle/>
                    <a:p>
                      <a:pPr algn="ctr">
                        <a:lnSpc>
                          <a:spcPts val="2100"/>
                        </a:lnSpc>
                        <a:defRPr/>
                      </a:pPr>
                      <a:r>
                        <a:rPr lang="en-US" sz="1500">
                          <a:solidFill>
                            <a:srgbClr val="000000"/>
                          </a:solidFill>
                        </a:rPr>
                        <a:t>807</a:t>
                      </a:r>
                      <a:endParaRPr lang="en-US" sz="1100"/>
                    </a:p>
                  </a:txBody>
                  <a:tcPr marL="38100" marR="38100" marT="38100" marB="38100" anchor="ctr"/>
                </a:tc>
                <a:tc>
                  <a:txBody>
                    <a:bodyPr/>
                    <a:lstStyle/>
                    <a:p>
                      <a:pPr algn="ctr">
                        <a:lnSpc>
                          <a:spcPts val="2100"/>
                        </a:lnSpc>
                        <a:defRPr/>
                      </a:pPr>
                      <a:r>
                        <a:rPr lang="en-US" sz="1500">
                          <a:solidFill>
                            <a:srgbClr val="000000"/>
                          </a:solidFill>
                        </a:rPr>
                        <a:t>28</a:t>
                      </a:r>
                      <a:endParaRPr lang="en-US" sz="1100"/>
                    </a:p>
                  </a:txBody>
                  <a:tcPr marL="38100" marR="38100" marT="38100" marB="38100" anchor="ctr"/>
                </a:tc>
                <a:tc>
                  <a:txBody>
                    <a:bodyPr/>
                    <a:lstStyle/>
                    <a:p>
                      <a:pPr algn="ctr">
                        <a:lnSpc>
                          <a:spcPts val="2100"/>
                        </a:lnSpc>
                        <a:defRPr/>
                      </a:pPr>
                      <a:r>
                        <a:rPr lang="en-US" sz="1500">
                          <a:solidFill>
                            <a:srgbClr val="000000"/>
                          </a:solidFill>
                        </a:rPr>
                        <a:t>28.82</a:t>
                      </a:r>
                      <a:endParaRPr lang="en-US" sz="1100"/>
                    </a:p>
                  </a:txBody>
                  <a:tcPr marL="38100" marR="38100" marT="38100" marB="38100" anchor="ctr"/>
                </a:tc>
                <a:extLst>
                  <a:ext uri="{0D108BD9-81ED-4DB2-BD59-A6C34878D82A}">
                    <a16:rowId xmlns:a16="http://schemas.microsoft.com/office/drawing/2014/main" val="10007"/>
                  </a:ext>
                </a:extLst>
              </a:tr>
              <a:tr h="559012">
                <a:tc>
                  <a:txBody>
                    <a:bodyPr/>
                    <a:lstStyle/>
                    <a:p>
                      <a:pPr algn="ctr">
                        <a:lnSpc>
                          <a:spcPts val="2100"/>
                        </a:lnSpc>
                        <a:defRPr/>
                      </a:pPr>
                      <a:r>
                        <a:rPr lang="en-US" sz="1500">
                          <a:solidFill>
                            <a:srgbClr val="000000"/>
                          </a:solidFill>
                        </a:rPr>
                        <a:t>GJ Maxwell</a:t>
                      </a:r>
                      <a:endParaRPr lang="en-US" sz="1100"/>
                    </a:p>
                  </a:txBody>
                  <a:tcPr marL="38100" marR="38100" marT="38100" marB="38100" anchor="ctr"/>
                </a:tc>
                <a:tc>
                  <a:txBody>
                    <a:bodyPr/>
                    <a:lstStyle/>
                    <a:p>
                      <a:pPr algn="ctr">
                        <a:lnSpc>
                          <a:spcPts val="2100"/>
                        </a:lnSpc>
                        <a:defRPr/>
                      </a:pPr>
                      <a:r>
                        <a:rPr lang="en-US" sz="1500">
                          <a:solidFill>
                            <a:srgbClr val="000000"/>
                          </a:solidFill>
                        </a:rPr>
                        <a:t>558</a:t>
                      </a:r>
                      <a:endParaRPr lang="en-US" sz="1100"/>
                    </a:p>
                  </a:txBody>
                  <a:tcPr marL="38100" marR="38100" marT="38100" marB="38100" anchor="ctr"/>
                </a:tc>
                <a:tc>
                  <a:txBody>
                    <a:bodyPr/>
                    <a:lstStyle/>
                    <a:p>
                      <a:pPr algn="ctr">
                        <a:lnSpc>
                          <a:spcPts val="2100"/>
                        </a:lnSpc>
                        <a:defRPr/>
                      </a:pPr>
                      <a:r>
                        <a:rPr lang="en-US" sz="1500">
                          <a:solidFill>
                            <a:srgbClr val="000000"/>
                          </a:solidFill>
                        </a:rPr>
                        <a:t>20</a:t>
                      </a:r>
                      <a:endParaRPr lang="en-US" sz="1100"/>
                    </a:p>
                  </a:txBody>
                  <a:tcPr marL="38100" marR="38100" marT="38100" marB="38100" anchor="ctr"/>
                </a:tc>
                <a:tc>
                  <a:txBody>
                    <a:bodyPr/>
                    <a:lstStyle/>
                    <a:p>
                      <a:pPr algn="ctr">
                        <a:lnSpc>
                          <a:spcPts val="2100"/>
                        </a:lnSpc>
                        <a:defRPr/>
                      </a:pPr>
                      <a:r>
                        <a:rPr lang="en-US" sz="1500">
                          <a:solidFill>
                            <a:srgbClr val="000000"/>
                          </a:solidFill>
                        </a:rPr>
                        <a:t>27.90</a:t>
                      </a:r>
                      <a:endParaRPr lang="en-US" sz="1100"/>
                    </a:p>
                  </a:txBody>
                  <a:tcPr marL="38100" marR="38100" marT="38100" marB="38100" anchor="ctr"/>
                </a:tc>
                <a:extLst>
                  <a:ext uri="{0D108BD9-81ED-4DB2-BD59-A6C34878D82A}">
                    <a16:rowId xmlns:a16="http://schemas.microsoft.com/office/drawing/2014/main" val="10008"/>
                  </a:ext>
                </a:extLst>
              </a:tr>
              <a:tr h="559012">
                <a:tc>
                  <a:txBody>
                    <a:bodyPr/>
                    <a:lstStyle/>
                    <a:p>
                      <a:pPr algn="ctr">
                        <a:lnSpc>
                          <a:spcPts val="2100"/>
                        </a:lnSpc>
                        <a:defRPr/>
                      </a:pPr>
                      <a:r>
                        <a:rPr lang="en-US" sz="1500">
                          <a:solidFill>
                            <a:srgbClr val="000000"/>
                          </a:solidFill>
                        </a:rPr>
                        <a:t>I Sharma</a:t>
                      </a:r>
                      <a:endParaRPr lang="en-US" sz="1100"/>
                    </a:p>
                  </a:txBody>
                  <a:tcPr marL="38100" marR="38100" marT="38100" marB="38100" anchor="ctr"/>
                </a:tc>
                <a:tc>
                  <a:txBody>
                    <a:bodyPr/>
                    <a:lstStyle/>
                    <a:p>
                      <a:pPr algn="ctr">
                        <a:lnSpc>
                          <a:spcPts val="2100"/>
                        </a:lnSpc>
                        <a:defRPr/>
                      </a:pPr>
                      <a:r>
                        <a:rPr lang="en-US" sz="1500">
                          <a:solidFill>
                            <a:srgbClr val="000000"/>
                          </a:solidFill>
                        </a:rPr>
                        <a:t>2018</a:t>
                      </a:r>
                      <a:endParaRPr lang="en-US" sz="1100"/>
                    </a:p>
                  </a:txBody>
                  <a:tcPr marL="38100" marR="38100" marT="38100" marB="38100" anchor="ctr"/>
                </a:tc>
                <a:tc>
                  <a:txBody>
                    <a:bodyPr/>
                    <a:lstStyle/>
                    <a:p>
                      <a:pPr algn="ctr">
                        <a:lnSpc>
                          <a:spcPts val="2100"/>
                        </a:lnSpc>
                        <a:defRPr/>
                      </a:pPr>
                      <a:r>
                        <a:rPr lang="en-US" sz="1500">
                          <a:solidFill>
                            <a:srgbClr val="000000"/>
                          </a:solidFill>
                        </a:rPr>
                        <a:t>73</a:t>
                      </a:r>
                      <a:endParaRPr lang="en-US" sz="1100"/>
                    </a:p>
                  </a:txBody>
                  <a:tcPr marL="38100" marR="38100" marT="38100" marB="38100" anchor="ctr"/>
                </a:tc>
                <a:tc>
                  <a:txBody>
                    <a:bodyPr/>
                    <a:lstStyle/>
                    <a:p>
                      <a:pPr algn="ctr">
                        <a:lnSpc>
                          <a:spcPts val="2100"/>
                        </a:lnSpc>
                        <a:defRPr/>
                      </a:pPr>
                      <a:r>
                        <a:rPr lang="en-US" sz="1500">
                          <a:solidFill>
                            <a:srgbClr val="000000"/>
                          </a:solidFill>
                        </a:rPr>
                        <a:t>27.64</a:t>
                      </a:r>
                      <a:endParaRPr lang="en-US" sz="1100"/>
                    </a:p>
                  </a:txBody>
                  <a:tcPr marL="38100" marR="38100" marT="38100" marB="38100" anchor="ctr"/>
                </a:tc>
                <a:extLst>
                  <a:ext uri="{0D108BD9-81ED-4DB2-BD59-A6C34878D82A}">
                    <a16:rowId xmlns:a16="http://schemas.microsoft.com/office/drawing/2014/main" val="10009"/>
                  </a:ext>
                </a:extLst>
              </a:tr>
              <a:tr h="559012">
                <a:tc>
                  <a:txBody>
                    <a:bodyPr/>
                    <a:lstStyle/>
                    <a:p>
                      <a:pPr algn="ctr">
                        <a:lnSpc>
                          <a:spcPts val="2100"/>
                        </a:lnSpc>
                        <a:defRPr/>
                      </a:pPr>
                      <a:r>
                        <a:rPr lang="en-US" sz="1500">
                          <a:solidFill>
                            <a:srgbClr val="000000"/>
                          </a:solidFill>
                        </a:rPr>
                        <a:t>TG Southee</a:t>
                      </a:r>
                      <a:endParaRPr lang="en-US" sz="1100"/>
                    </a:p>
                  </a:txBody>
                  <a:tcPr marL="38100" marR="38100" marT="38100" marB="38100" anchor="ctr"/>
                </a:tc>
                <a:tc>
                  <a:txBody>
                    <a:bodyPr/>
                    <a:lstStyle/>
                    <a:p>
                      <a:pPr algn="ctr">
                        <a:lnSpc>
                          <a:spcPts val="2100"/>
                        </a:lnSpc>
                        <a:defRPr/>
                      </a:pPr>
                      <a:r>
                        <a:rPr lang="en-US" sz="1500">
                          <a:solidFill>
                            <a:srgbClr val="000000"/>
                          </a:solidFill>
                        </a:rPr>
                        <a:t>932</a:t>
                      </a:r>
                      <a:endParaRPr lang="en-US" sz="1100"/>
                    </a:p>
                  </a:txBody>
                  <a:tcPr marL="38100" marR="38100" marT="38100" marB="38100" anchor="ctr"/>
                </a:tc>
                <a:tc>
                  <a:txBody>
                    <a:bodyPr/>
                    <a:lstStyle/>
                    <a:p>
                      <a:pPr algn="ctr">
                        <a:lnSpc>
                          <a:spcPts val="2100"/>
                        </a:lnSpc>
                        <a:defRPr/>
                      </a:pPr>
                      <a:r>
                        <a:rPr lang="en-US" sz="1500">
                          <a:solidFill>
                            <a:srgbClr val="000000"/>
                          </a:solidFill>
                        </a:rPr>
                        <a:t>34</a:t>
                      </a:r>
                      <a:endParaRPr lang="en-US" sz="1100"/>
                    </a:p>
                  </a:txBody>
                  <a:tcPr marL="38100" marR="38100" marT="38100" marB="38100" anchor="ctr"/>
                </a:tc>
                <a:tc>
                  <a:txBody>
                    <a:bodyPr/>
                    <a:lstStyle/>
                    <a:p>
                      <a:pPr algn="ctr">
                        <a:lnSpc>
                          <a:spcPts val="2100"/>
                        </a:lnSpc>
                        <a:defRPr/>
                      </a:pPr>
                      <a:r>
                        <a:rPr lang="en-US" sz="1500" dirty="0">
                          <a:solidFill>
                            <a:srgbClr val="000000"/>
                          </a:solidFill>
                        </a:rPr>
                        <a:t>27.41</a:t>
                      </a:r>
                      <a:endParaRPr lang="en-US" sz="1100" dirty="0"/>
                    </a:p>
                  </a:txBody>
                  <a:tcPr marL="38100" marR="38100" marT="38100" marB="3810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487390"/>
            <a:ext cx="8450971" cy="1008247"/>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All Rounder</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7087278"/>
            <a:chOff x="0" y="0"/>
            <a:chExt cx="816496" cy="972591"/>
          </a:xfrm>
        </p:grpSpPr>
        <p:sp>
          <p:nvSpPr>
            <p:cNvPr id="16" name="Freeform 16"/>
            <p:cNvSpPr/>
            <p:nvPr/>
          </p:nvSpPr>
          <p:spPr>
            <a:xfrm>
              <a:off x="0" y="0"/>
              <a:ext cx="816496" cy="972591"/>
            </a:xfrm>
            <a:custGeom>
              <a:avLst/>
              <a:gdLst/>
              <a:ahLst/>
              <a:cxnLst/>
              <a:rect l="l" t="t" r="r" b="b"/>
              <a:pathLst>
                <a:path w="816496" h="972591">
                  <a:moveTo>
                    <a:pt x="48145" y="0"/>
                  </a:moveTo>
                  <a:lnTo>
                    <a:pt x="768351" y="0"/>
                  </a:lnTo>
                  <a:cubicBezTo>
                    <a:pt x="781120" y="0"/>
                    <a:pt x="793366" y="5072"/>
                    <a:pt x="802395" y="14101"/>
                  </a:cubicBezTo>
                  <a:cubicBezTo>
                    <a:pt x="811423" y="23130"/>
                    <a:pt x="816496" y="35376"/>
                    <a:pt x="816496" y="48145"/>
                  </a:cubicBezTo>
                  <a:lnTo>
                    <a:pt x="816496" y="924447"/>
                  </a:lnTo>
                  <a:cubicBezTo>
                    <a:pt x="816496" y="951036"/>
                    <a:pt x="794941" y="972591"/>
                    <a:pt x="768351" y="972591"/>
                  </a:cubicBezTo>
                  <a:lnTo>
                    <a:pt x="48145" y="972591"/>
                  </a:lnTo>
                  <a:cubicBezTo>
                    <a:pt x="35376" y="972591"/>
                    <a:pt x="23130" y="967519"/>
                    <a:pt x="14101" y="958490"/>
                  </a:cubicBezTo>
                  <a:cubicBezTo>
                    <a:pt x="5072" y="949461"/>
                    <a:pt x="0" y="937216"/>
                    <a:pt x="0" y="924447"/>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1010691"/>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622123" y="3002214"/>
            <a:ext cx="5659564" cy="6256086"/>
          </a:xfrm>
          <a:prstGeom prst="rect">
            <a:avLst/>
          </a:prstGeom>
        </p:spPr>
        <p:txBody>
          <a:bodyPr lIns="0" tIns="0" rIns="0" bIns="0" rtlCol="0" anchor="t">
            <a:spAutoFit/>
          </a:bodyPr>
          <a:lstStyle/>
          <a:p>
            <a:pPr algn="ctr">
              <a:lnSpc>
                <a:spcPts val="3796"/>
              </a:lnSpc>
            </a:pPr>
            <a:r>
              <a:rPr lang="en-US" sz="2711">
                <a:solidFill>
                  <a:srgbClr val="FFFFF1"/>
                </a:solidFill>
                <a:latin typeface="Canva Sans"/>
              </a:rPr>
              <a:t>Now you need to get 2-3 All_rounders with the best batting as well as bowling strike rate and who have faced at least 500 balls in IPL so far and have bowled minimum 300 balls.To do that you have to make a list of 10 players you want to bid in the auction so that when you try to grab them in auction you should not pay the amount greater than you have in the purse for a particular player.</a:t>
            </a:r>
          </a:p>
        </p:txBody>
      </p:sp>
      <p:grpSp>
        <p:nvGrpSpPr>
          <p:cNvPr id="19" name="Group 19"/>
          <p:cNvGrpSpPr/>
          <p:nvPr/>
        </p:nvGrpSpPr>
        <p:grpSpPr>
          <a:xfrm>
            <a:off x="7527966" y="2132613"/>
            <a:ext cx="3086100" cy="625910"/>
            <a:chOff x="0" y="-1"/>
            <a:chExt cx="812800" cy="164849"/>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1"/>
              <a:ext cx="812800" cy="16484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32613"/>
            <a:ext cx="2459066" cy="625910"/>
            <a:chOff x="0" y="-1"/>
            <a:chExt cx="647655" cy="164849"/>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1"/>
              <a:ext cx="647655" cy="16484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Task</a:t>
              </a:r>
            </a:p>
          </p:txBody>
        </p:sp>
      </p:grpSp>
      <p:sp>
        <p:nvSpPr>
          <p:cNvPr id="25" name="Freeform 25"/>
          <p:cNvSpPr/>
          <p:nvPr/>
        </p:nvSpPr>
        <p:spPr>
          <a:xfrm>
            <a:off x="7645432" y="2935458"/>
            <a:ext cx="7078654" cy="6446749"/>
          </a:xfrm>
          <a:custGeom>
            <a:avLst/>
            <a:gdLst/>
            <a:ahLst/>
            <a:cxnLst/>
            <a:rect l="l" t="t" r="r" b="b"/>
            <a:pathLst>
              <a:path w="7078654" h="6446749">
                <a:moveTo>
                  <a:pt x="0" y="0"/>
                </a:moveTo>
                <a:lnTo>
                  <a:pt x="7078654" y="0"/>
                </a:lnTo>
                <a:lnTo>
                  <a:pt x="7078654" y="6446748"/>
                </a:lnTo>
                <a:lnTo>
                  <a:pt x="0" y="6446748"/>
                </a:lnTo>
                <a:lnTo>
                  <a:pt x="0" y="0"/>
                </a:lnTo>
                <a:close/>
              </a:path>
            </a:pathLst>
          </a:custGeom>
          <a:blipFill>
            <a:blip r:embed="rId12"/>
            <a:stretch>
              <a:fillRect t="-5476" r="-1048" b="-5476"/>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841567" y="3235663"/>
            <a:ext cx="8159192" cy="6080783"/>
            <a:chOff x="0" y="0"/>
            <a:chExt cx="1119691" cy="834469"/>
          </a:xfrm>
        </p:grpSpPr>
        <p:sp>
          <p:nvSpPr>
            <p:cNvPr id="7" name="Freeform 7"/>
            <p:cNvSpPr/>
            <p:nvPr/>
          </p:nvSpPr>
          <p:spPr>
            <a:xfrm>
              <a:off x="0" y="0"/>
              <a:ext cx="1119691" cy="834470"/>
            </a:xfrm>
            <a:custGeom>
              <a:avLst/>
              <a:gdLst/>
              <a:ahLst/>
              <a:cxnLst/>
              <a:rect l="l" t="t" r="r" b="b"/>
              <a:pathLst>
                <a:path w="1119691" h="834470">
                  <a:moveTo>
                    <a:pt x="43647" y="0"/>
                  </a:moveTo>
                  <a:lnTo>
                    <a:pt x="1076043" y="0"/>
                  </a:lnTo>
                  <a:cubicBezTo>
                    <a:pt x="1087619" y="0"/>
                    <a:pt x="1098721" y="4599"/>
                    <a:pt x="1106907" y="12784"/>
                  </a:cubicBezTo>
                  <a:cubicBezTo>
                    <a:pt x="1115092" y="20970"/>
                    <a:pt x="1119691" y="32071"/>
                    <a:pt x="1119691" y="43647"/>
                  </a:cubicBezTo>
                  <a:lnTo>
                    <a:pt x="1119691" y="790822"/>
                  </a:lnTo>
                  <a:cubicBezTo>
                    <a:pt x="1119691" y="814928"/>
                    <a:pt x="1100149" y="834470"/>
                    <a:pt x="1076043" y="834470"/>
                  </a:cubicBezTo>
                  <a:lnTo>
                    <a:pt x="43647" y="834470"/>
                  </a:lnTo>
                  <a:cubicBezTo>
                    <a:pt x="32071" y="834470"/>
                    <a:pt x="20970" y="829871"/>
                    <a:pt x="12784" y="821685"/>
                  </a:cubicBezTo>
                  <a:cubicBezTo>
                    <a:pt x="4599" y="813500"/>
                    <a:pt x="0" y="802398"/>
                    <a:pt x="0" y="790822"/>
                  </a:cubicBezTo>
                  <a:lnTo>
                    <a:pt x="0" y="43647"/>
                  </a:lnTo>
                  <a:cubicBezTo>
                    <a:pt x="0" y="32071"/>
                    <a:pt x="4599" y="20970"/>
                    <a:pt x="12784" y="12784"/>
                  </a:cubicBezTo>
                  <a:cubicBezTo>
                    <a:pt x="20970" y="4599"/>
                    <a:pt x="32071" y="0"/>
                    <a:pt x="43647" y="0"/>
                  </a:cubicBezTo>
                  <a:close/>
                </a:path>
              </a:pathLst>
            </a:custGeom>
            <a:solidFill>
              <a:srgbClr val="DEDD91"/>
            </a:solidFill>
            <a:ln cap="rnd">
              <a:noFill/>
              <a:prstDash val="solid"/>
              <a:round/>
            </a:ln>
          </p:spPr>
        </p:sp>
        <p:sp>
          <p:nvSpPr>
            <p:cNvPr id="8" name="TextBox 8"/>
            <p:cNvSpPr txBox="1"/>
            <p:nvPr/>
          </p:nvSpPr>
          <p:spPr>
            <a:xfrm>
              <a:off x="0" y="-38100"/>
              <a:ext cx="1119691" cy="872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09619" y="372855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55379"/>
            <a:ext cx="9349668" cy="1575907"/>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117105" y="183857"/>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0240328" y="1723074"/>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1498023" y="2983095"/>
            <a:ext cx="8846279" cy="6857102"/>
          </a:xfrm>
          <a:prstGeom prst="rect">
            <a:avLst/>
          </a:prstGeom>
        </p:spPr>
      </p:pic>
      <p:grpSp>
        <p:nvGrpSpPr>
          <p:cNvPr id="16" name="Group 16"/>
          <p:cNvGrpSpPr/>
          <p:nvPr/>
        </p:nvGrpSpPr>
        <p:grpSpPr>
          <a:xfrm>
            <a:off x="10785516" y="2026684"/>
            <a:ext cx="6980247" cy="8045126"/>
            <a:chOff x="0" y="0"/>
            <a:chExt cx="957903" cy="1104037"/>
          </a:xfrm>
        </p:grpSpPr>
        <p:sp>
          <p:nvSpPr>
            <p:cNvPr id="17" name="Freeform 17"/>
            <p:cNvSpPr/>
            <p:nvPr/>
          </p:nvSpPr>
          <p:spPr>
            <a:xfrm>
              <a:off x="0" y="0"/>
              <a:ext cx="957903" cy="1104037"/>
            </a:xfrm>
            <a:custGeom>
              <a:avLst/>
              <a:gdLst/>
              <a:ahLst/>
              <a:cxnLst/>
              <a:rect l="l" t="t" r="r" b="b"/>
              <a:pathLst>
                <a:path w="957903" h="1104037">
                  <a:moveTo>
                    <a:pt x="51019" y="0"/>
                  </a:moveTo>
                  <a:lnTo>
                    <a:pt x="906884" y="0"/>
                  </a:lnTo>
                  <a:cubicBezTo>
                    <a:pt x="920415" y="0"/>
                    <a:pt x="933392" y="5375"/>
                    <a:pt x="942960" y="14943"/>
                  </a:cubicBezTo>
                  <a:cubicBezTo>
                    <a:pt x="952528" y="24511"/>
                    <a:pt x="957903" y="37488"/>
                    <a:pt x="957903" y="51019"/>
                  </a:cubicBezTo>
                  <a:lnTo>
                    <a:pt x="957903" y="1053018"/>
                  </a:lnTo>
                  <a:cubicBezTo>
                    <a:pt x="957903" y="1081195"/>
                    <a:pt x="935061" y="1104037"/>
                    <a:pt x="906884" y="1104037"/>
                  </a:cubicBezTo>
                  <a:lnTo>
                    <a:pt x="51019" y="1104037"/>
                  </a:lnTo>
                  <a:cubicBezTo>
                    <a:pt x="37488" y="1104037"/>
                    <a:pt x="24511" y="1098662"/>
                    <a:pt x="14943" y="1089094"/>
                  </a:cubicBezTo>
                  <a:cubicBezTo>
                    <a:pt x="5375" y="1079526"/>
                    <a:pt x="0" y="1066549"/>
                    <a:pt x="0" y="1053018"/>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1142137"/>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533815" y="444208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11189540" y="1723074"/>
            <a:ext cx="3086100" cy="651814"/>
            <a:chOff x="0" y="-6852"/>
            <a:chExt cx="812800" cy="171671"/>
          </a:xfrm>
        </p:grpSpPr>
        <p:sp>
          <p:nvSpPr>
            <p:cNvPr id="22" name="Freeform 22"/>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3" name="TextBox 23"/>
            <p:cNvSpPr txBox="1"/>
            <p:nvPr/>
          </p:nvSpPr>
          <p:spPr>
            <a:xfrm>
              <a:off x="0" y="-6852"/>
              <a:ext cx="812800" cy="171671"/>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4" name="TextBox 24"/>
          <p:cNvSpPr txBox="1"/>
          <p:nvPr/>
        </p:nvSpPr>
        <p:spPr>
          <a:xfrm>
            <a:off x="2621700" y="639198"/>
            <a:ext cx="8450971" cy="1008269"/>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All Rounder</a:t>
            </a:r>
          </a:p>
        </p:txBody>
      </p:sp>
      <p:sp>
        <p:nvSpPr>
          <p:cNvPr id="28" name="Rectangle: Rounded Corners 27">
            <a:extLst>
              <a:ext uri="{FF2B5EF4-FFF2-40B4-BE49-F238E27FC236}">
                <a16:creationId xmlns:a16="http://schemas.microsoft.com/office/drawing/2014/main" id="{E185FA12-D84A-DDE0-1953-42BB6ECE6A74}"/>
              </a:ext>
            </a:extLst>
          </p:cNvPr>
          <p:cNvSpPr/>
          <p:nvPr/>
        </p:nvSpPr>
        <p:spPr>
          <a:xfrm>
            <a:off x="11228934" y="2961212"/>
            <a:ext cx="6265488"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5" name="Group 25"/>
          <p:cNvGrpSpPr/>
          <p:nvPr/>
        </p:nvGrpSpPr>
        <p:grpSpPr>
          <a:xfrm>
            <a:off x="6601944" y="2922764"/>
            <a:ext cx="3086100" cy="625798"/>
            <a:chOff x="0" y="0"/>
            <a:chExt cx="812800" cy="164819"/>
          </a:xfrm>
        </p:grpSpPr>
        <p:sp>
          <p:nvSpPr>
            <p:cNvPr id="26" name="Freeform 26"/>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7" name="TextBox 27"/>
            <p:cNvSpPr txBox="1"/>
            <p:nvPr/>
          </p:nvSpPr>
          <p:spPr>
            <a:xfrm>
              <a:off x="0" y="0"/>
              <a:ext cx="812800" cy="16481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graphicFrame>
        <p:nvGraphicFramePr>
          <p:cNvPr id="20" name="Table 20"/>
          <p:cNvGraphicFramePr>
            <a:graphicFrameLocks noGrp="1"/>
          </p:cNvGraphicFramePr>
          <p:nvPr>
            <p:extLst>
              <p:ext uri="{D42A27DB-BD31-4B8C-83A1-F6EECF244321}">
                <p14:modId xmlns:p14="http://schemas.microsoft.com/office/powerpoint/2010/main" val="3129172929"/>
              </p:ext>
            </p:extLst>
          </p:nvPr>
        </p:nvGraphicFramePr>
        <p:xfrm>
          <a:off x="11072671" y="2702827"/>
          <a:ext cx="6382358" cy="6683554"/>
        </p:xfrm>
        <a:graphic>
          <a:graphicData uri="http://schemas.openxmlformats.org/drawingml/2006/table">
            <a:tbl>
              <a:tblPr>
                <a:tableStyleId>{2D5ABB26-0587-4C30-8999-92F81FD0307C}</a:tableStyleId>
              </a:tblPr>
              <a:tblGrid>
                <a:gridCol w="2938148">
                  <a:extLst>
                    <a:ext uri="{9D8B030D-6E8A-4147-A177-3AD203B41FA5}">
                      <a16:colId xmlns:a16="http://schemas.microsoft.com/office/drawing/2014/main" val="20000"/>
                    </a:ext>
                  </a:extLst>
                </a:gridCol>
                <a:gridCol w="1713751">
                  <a:extLst>
                    <a:ext uri="{9D8B030D-6E8A-4147-A177-3AD203B41FA5}">
                      <a16:colId xmlns:a16="http://schemas.microsoft.com/office/drawing/2014/main" val="20001"/>
                    </a:ext>
                  </a:extLst>
                </a:gridCol>
                <a:gridCol w="1730459">
                  <a:extLst>
                    <a:ext uri="{9D8B030D-6E8A-4147-A177-3AD203B41FA5}">
                      <a16:colId xmlns:a16="http://schemas.microsoft.com/office/drawing/2014/main" val="20002"/>
                    </a:ext>
                  </a:extLst>
                </a:gridCol>
              </a:tblGrid>
              <a:tr h="1091834">
                <a:tc>
                  <a:txBody>
                    <a:bodyPr/>
                    <a:lstStyle/>
                    <a:p>
                      <a:pPr algn="ctr">
                        <a:lnSpc>
                          <a:spcPts val="2100"/>
                        </a:lnSpc>
                        <a:defRPr/>
                      </a:pPr>
                      <a:r>
                        <a:rPr lang="en-US" sz="1500" dirty="0">
                          <a:solidFill>
                            <a:schemeClr val="bg1"/>
                          </a:solidFill>
                        </a:rPr>
                        <a:t>All Rounder</a:t>
                      </a:r>
                      <a:endParaRPr lang="en-US" sz="1100" dirty="0">
                        <a:solidFill>
                          <a:schemeClr val="bg1"/>
                        </a:solidFill>
                      </a:endParaRPr>
                    </a:p>
                  </a:txBody>
                  <a:tcPr marL="38100" marR="38100" marT="38100" marB="38100" anchor="ctr"/>
                </a:tc>
                <a:tc>
                  <a:txBody>
                    <a:bodyPr/>
                    <a:lstStyle/>
                    <a:p>
                      <a:pPr algn="ctr">
                        <a:lnSpc>
                          <a:spcPts val="2100"/>
                        </a:lnSpc>
                        <a:defRPr/>
                      </a:pPr>
                      <a:r>
                        <a:rPr lang="en-US" sz="1500">
                          <a:solidFill>
                            <a:schemeClr val="bg1"/>
                          </a:solidFill>
                        </a:rPr>
                        <a:t>Batsman</a:t>
                      </a:r>
                      <a:endParaRPr lang="en-US" sz="1100">
                        <a:solidFill>
                          <a:schemeClr val="bg1"/>
                        </a:solidFill>
                      </a:endParaRPr>
                    </a:p>
                    <a:p>
                      <a:pPr algn="ctr">
                        <a:lnSpc>
                          <a:spcPts val="2100"/>
                        </a:lnSpc>
                      </a:pPr>
                      <a:r>
                        <a:rPr lang="en-US" sz="1500">
                          <a:solidFill>
                            <a:schemeClr val="bg1"/>
                          </a:solidFill>
                        </a:rPr>
                        <a:t>Strike Rate</a:t>
                      </a:r>
                      <a:endParaRPr lang="en-US" sz="150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Bowler</a:t>
                      </a:r>
                      <a:endParaRPr lang="en-US" sz="1100" dirty="0">
                        <a:solidFill>
                          <a:schemeClr val="bg1"/>
                        </a:solidFill>
                      </a:endParaRPr>
                    </a:p>
                    <a:p>
                      <a:pPr algn="ctr">
                        <a:lnSpc>
                          <a:spcPts val="2100"/>
                        </a:lnSpc>
                      </a:pPr>
                      <a:r>
                        <a:rPr lang="en-US" sz="1500" dirty="0">
                          <a:solidFill>
                            <a:schemeClr val="bg1"/>
                          </a:solidFill>
                        </a:rPr>
                        <a:t>Strike Rate</a:t>
                      </a:r>
                      <a:endParaRPr lang="en-US" sz="1500" dirty="0">
                        <a:solidFill>
                          <a:schemeClr val="bg1"/>
                        </a:solidFill>
                        <a:latin typeface="Cagliostro Bold"/>
                      </a:endParaRPr>
                    </a:p>
                  </a:txBody>
                  <a:tcPr marL="38100" marR="38100" marT="38100" marB="38100" anchor="ctr"/>
                </a:tc>
                <a:extLst>
                  <a:ext uri="{0D108BD9-81ED-4DB2-BD59-A6C34878D82A}">
                    <a16:rowId xmlns:a16="http://schemas.microsoft.com/office/drawing/2014/main" val="10000"/>
                  </a:ext>
                </a:extLst>
              </a:tr>
              <a:tr h="559172">
                <a:tc>
                  <a:txBody>
                    <a:bodyPr/>
                    <a:lstStyle/>
                    <a:p>
                      <a:pPr algn="ctr">
                        <a:lnSpc>
                          <a:spcPts val="2100"/>
                        </a:lnSpc>
                        <a:defRPr/>
                      </a:pPr>
                      <a:r>
                        <a:rPr lang="en-US" sz="1500">
                          <a:solidFill>
                            <a:srgbClr val="000000"/>
                          </a:solidFill>
                        </a:rPr>
                        <a:t>AD Russell</a:t>
                      </a:r>
                      <a:endParaRPr lang="en-US" sz="1100"/>
                    </a:p>
                  </a:txBody>
                  <a:tcPr marL="38100" marR="38100" marT="38100" marB="38100" anchor="ctr"/>
                </a:tc>
                <a:tc>
                  <a:txBody>
                    <a:bodyPr/>
                    <a:lstStyle/>
                    <a:p>
                      <a:pPr algn="ctr">
                        <a:lnSpc>
                          <a:spcPts val="2100"/>
                        </a:lnSpc>
                        <a:defRPr/>
                      </a:pPr>
                      <a:r>
                        <a:rPr lang="en-US" sz="1500">
                          <a:solidFill>
                            <a:srgbClr val="000000"/>
                          </a:solidFill>
                        </a:rPr>
                        <a:t>1.82</a:t>
                      </a:r>
                      <a:endParaRPr lang="en-US" sz="1100"/>
                    </a:p>
                  </a:txBody>
                  <a:tcPr marL="38100" marR="38100" marT="38100" marB="38100" anchor="ctr"/>
                </a:tc>
                <a:tc>
                  <a:txBody>
                    <a:bodyPr/>
                    <a:lstStyle/>
                    <a:p>
                      <a:pPr algn="ctr">
                        <a:lnSpc>
                          <a:spcPts val="2100"/>
                        </a:lnSpc>
                        <a:defRPr/>
                      </a:pPr>
                      <a:r>
                        <a:rPr lang="en-US" sz="1500">
                          <a:solidFill>
                            <a:srgbClr val="000000"/>
                          </a:solidFill>
                        </a:rPr>
                        <a:t>17.70</a:t>
                      </a:r>
                      <a:endParaRPr lang="en-US" sz="1100"/>
                    </a:p>
                  </a:txBody>
                  <a:tcPr marL="38100" marR="38100" marT="38100" marB="38100" anchor="ctr"/>
                </a:tc>
                <a:extLst>
                  <a:ext uri="{0D108BD9-81ED-4DB2-BD59-A6C34878D82A}">
                    <a16:rowId xmlns:a16="http://schemas.microsoft.com/office/drawing/2014/main" val="10001"/>
                  </a:ext>
                </a:extLst>
              </a:tr>
              <a:tr h="559172">
                <a:tc>
                  <a:txBody>
                    <a:bodyPr/>
                    <a:lstStyle/>
                    <a:p>
                      <a:pPr algn="ctr">
                        <a:lnSpc>
                          <a:spcPts val="2100"/>
                        </a:lnSpc>
                        <a:defRPr/>
                      </a:pPr>
                      <a:r>
                        <a:rPr lang="en-US" sz="1500">
                          <a:solidFill>
                            <a:srgbClr val="000000"/>
                          </a:solidFill>
                        </a:rPr>
                        <a:t>SP Narine</a:t>
                      </a:r>
                      <a:endParaRPr lang="en-US" sz="1100"/>
                    </a:p>
                  </a:txBody>
                  <a:tcPr marL="38100" marR="38100" marT="38100" marB="38100" anchor="ctr"/>
                </a:tc>
                <a:tc>
                  <a:txBody>
                    <a:bodyPr/>
                    <a:lstStyle/>
                    <a:p>
                      <a:pPr algn="ctr">
                        <a:lnSpc>
                          <a:spcPts val="2100"/>
                        </a:lnSpc>
                        <a:defRPr/>
                      </a:pPr>
                      <a:r>
                        <a:rPr lang="en-US" sz="1500" dirty="0">
                          <a:solidFill>
                            <a:srgbClr val="000000"/>
                          </a:solidFill>
                        </a:rPr>
                        <a:t>1.64</a:t>
                      </a:r>
                      <a:endParaRPr lang="en-US" sz="1100" dirty="0"/>
                    </a:p>
                  </a:txBody>
                  <a:tcPr marL="38100" marR="38100" marT="38100" marB="38100" anchor="ctr"/>
                </a:tc>
                <a:tc>
                  <a:txBody>
                    <a:bodyPr/>
                    <a:lstStyle/>
                    <a:p>
                      <a:pPr algn="ctr">
                        <a:lnSpc>
                          <a:spcPts val="2100"/>
                        </a:lnSpc>
                        <a:defRPr/>
                      </a:pPr>
                      <a:r>
                        <a:rPr lang="en-US" sz="1500">
                          <a:solidFill>
                            <a:srgbClr val="000000"/>
                          </a:solidFill>
                        </a:rPr>
                        <a:t>19.75</a:t>
                      </a:r>
                      <a:endParaRPr lang="en-US" sz="1100"/>
                    </a:p>
                  </a:txBody>
                  <a:tcPr marL="38100" marR="38100" marT="38100" marB="38100" anchor="ctr"/>
                </a:tc>
                <a:extLst>
                  <a:ext uri="{0D108BD9-81ED-4DB2-BD59-A6C34878D82A}">
                    <a16:rowId xmlns:a16="http://schemas.microsoft.com/office/drawing/2014/main" val="10002"/>
                  </a:ext>
                </a:extLst>
              </a:tr>
              <a:tr h="559172">
                <a:tc>
                  <a:txBody>
                    <a:bodyPr/>
                    <a:lstStyle/>
                    <a:p>
                      <a:pPr algn="ctr">
                        <a:lnSpc>
                          <a:spcPts val="2100"/>
                        </a:lnSpc>
                        <a:defRPr/>
                      </a:pPr>
                      <a:r>
                        <a:rPr lang="en-US" sz="1500">
                          <a:solidFill>
                            <a:srgbClr val="000000"/>
                          </a:solidFill>
                        </a:rPr>
                        <a:t>HH Pandya</a:t>
                      </a:r>
                      <a:endParaRPr lang="en-US" sz="1100"/>
                    </a:p>
                  </a:txBody>
                  <a:tcPr marL="38100" marR="38100" marT="38100" marB="38100" anchor="ctr"/>
                </a:tc>
                <a:tc>
                  <a:txBody>
                    <a:bodyPr/>
                    <a:lstStyle/>
                    <a:p>
                      <a:pPr algn="ctr">
                        <a:lnSpc>
                          <a:spcPts val="2100"/>
                        </a:lnSpc>
                        <a:defRPr/>
                      </a:pPr>
                      <a:r>
                        <a:rPr lang="en-US" sz="1500">
                          <a:solidFill>
                            <a:srgbClr val="000000"/>
                          </a:solidFill>
                        </a:rPr>
                        <a:t>1.59</a:t>
                      </a:r>
                      <a:endParaRPr lang="en-US" sz="1100"/>
                    </a:p>
                  </a:txBody>
                  <a:tcPr marL="38100" marR="38100" marT="38100" marB="38100" anchor="ctr"/>
                </a:tc>
                <a:tc>
                  <a:txBody>
                    <a:bodyPr/>
                    <a:lstStyle/>
                    <a:p>
                      <a:pPr algn="ctr">
                        <a:lnSpc>
                          <a:spcPts val="2100"/>
                        </a:lnSpc>
                        <a:defRPr/>
                      </a:pPr>
                      <a:r>
                        <a:rPr lang="en-US" sz="1500">
                          <a:solidFill>
                            <a:srgbClr val="000000"/>
                          </a:solidFill>
                        </a:rPr>
                        <a:t>20.31</a:t>
                      </a:r>
                      <a:endParaRPr lang="en-US" sz="1100"/>
                    </a:p>
                  </a:txBody>
                  <a:tcPr marL="38100" marR="38100" marT="38100" marB="38100" anchor="ctr"/>
                </a:tc>
                <a:extLst>
                  <a:ext uri="{0D108BD9-81ED-4DB2-BD59-A6C34878D82A}">
                    <a16:rowId xmlns:a16="http://schemas.microsoft.com/office/drawing/2014/main" val="10003"/>
                  </a:ext>
                </a:extLst>
              </a:tr>
              <a:tr h="559172">
                <a:tc>
                  <a:txBody>
                    <a:bodyPr/>
                    <a:lstStyle/>
                    <a:p>
                      <a:pPr algn="ctr">
                        <a:lnSpc>
                          <a:spcPts val="2100"/>
                        </a:lnSpc>
                        <a:defRPr/>
                      </a:pPr>
                      <a:r>
                        <a:rPr lang="en-US" sz="1500">
                          <a:solidFill>
                            <a:srgbClr val="000000"/>
                          </a:solidFill>
                        </a:rPr>
                        <a:t>GJ Maxwell</a:t>
                      </a:r>
                      <a:endParaRPr lang="en-US" sz="1100"/>
                    </a:p>
                  </a:txBody>
                  <a:tcPr marL="38100" marR="38100" marT="38100" marB="38100" anchor="ctr"/>
                </a:tc>
                <a:tc>
                  <a:txBody>
                    <a:bodyPr/>
                    <a:lstStyle/>
                    <a:p>
                      <a:pPr algn="ctr">
                        <a:lnSpc>
                          <a:spcPts val="2100"/>
                        </a:lnSpc>
                        <a:defRPr/>
                      </a:pPr>
                      <a:r>
                        <a:rPr lang="en-US" sz="1500">
                          <a:solidFill>
                            <a:srgbClr val="000000"/>
                          </a:solidFill>
                        </a:rPr>
                        <a:t>1.55</a:t>
                      </a:r>
                      <a:endParaRPr lang="en-US" sz="1100"/>
                    </a:p>
                  </a:txBody>
                  <a:tcPr marL="38100" marR="38100" marT="38100" marB="38100" anchor="ctr"/>
                </a:tc>
                <a:tc>
                  <a:txBody>
                    <a:bodyPr/>
                    <a:lstStyle/>
                    <a:p>
                      <a:pPr algn="ctr">
                        <a:lnSpc>
                          <a:spcPts val="2100"/>
                        </a:lnSpc>
                        <a:defRPr/>
                      </a:pPr>
                      <a:r>
                        <a:rPr lang="en-US" sz="1500">
                          <a:solidFill>
                            <a:srgbClr val="000000"/>
                          </a:solidFill>
                        </a:rPr>
                        <a:t>27.90</a:t>
                      </a:r>
                      <a:endParaRPr lang="en-US" sz="1100"/>
                    </a:p>
                  </a:txBody>
                  <a:tcPr marL="38100" marR="38100" marT="38100" marB="38100" anchor="ctr"/>
                </a:tc>
                <a:extLst>
                  <a:ext uri="{0D108BD9-81ED-4DB2-BD59-A6C34878D82A}">
                    <a16:rowId xmlns:a16="http://schemas.microsoft.com/office/drawing/2014/main" val="10004"/>
                  </a:ext>
                </a:extLst>
              </a:tr>
              <a:tr h="559172">
                <a:tc>
                  <a:txBody>
                    <a:bodyPr/>
                    <a:lstStyle/>
                    <a:p>
                      <a:pPr algn="ctr">
                        <a:lnSpc>
                          <a:spcPts val="2100"/>
                        </a:lnSpc>
                        <a:defRPr/>
                      </a:pPr>
                      <a:r>
                        <a:rPr lang="en-US" sz="1500">
                          <a:solidFill>
                            <a:srgbClr val="000000"/>
                          </a:solidFill>
                        </a:rPr>
                        <a:t>CH Gayle</a:t>
                      </a:r>
                      <a:endParaRPr lang="en-US" sz="1100"/>
                    </a:p>
                  </a:txBody>
                  <a:tcPr marL="38100" marR="38100" marT="38100" marB="38100" anchor="ctr"/>
                </a:tc>
                <a:tc>
                  <a:txBody>
                    <a:bodyPr/>
                    <a:lstStyle/>
                    <a:p>
                      <a:pPr algn="ctr">
                        <a:lnSpc>
                          <a:spcPts val="2100"/>
                        </a:lnSpc>
                        <a:defRPr/>
                      </a:pPr>
                      <a:r>
                        <a:rPr lang="en-US" sz="1500">
                          <a:solidFill>
                            <a:srgbClr val="000000"/>
                          </a:solidFill>
                        </a:rPr>
                        <a:t>1.50</a:t>
                      </a:r>
                      <a:endParaRPr lang="en-US" sz="1100"/>
                    </a:p>
                  </a:txBody>
                  <a:tcPr marL="38100" marR="38100" marT="38100" marB="38100" anchor="ctr"/>
                </a:tc>
                <a:tc>
                  <a:txBody>
                    <a:bodyPr/>
                    <a:lstStyle/>
                    <a:p>
                      <a:pPr algn="ctr">
                        <a:lnSpc>
                          <a:spcPts val="2100"/>
                        </a:lnSpc>
                        <a:defRPr/>
                      </a:pPr>
                      <a:r>
                        <a:rPr lang="en-US" sz="1500">
                          <a:solidFill>
                            <a:srgbClr val="000000"/>
                          </a:solidFill>
                        </a:rPr>
                        <a:t>30.74</a:t>
                      </a:r>
                      <a:endParaRPr lang="en-US" sz="1100"/>
                    </a:p>
                  </a:txBody>
                  <a:tcPr marL="38100" marR="38100" marT="38100" marB="38100" anchor="ctr"/>
                </a:tc>
                <a:extLst>
                  <a:ext uri="{0D108BD9-81ED-4DB2-BD59-A6C34878D82A}">
                    <a16:rowId xmlns:a16="http://schemas.microsoft.com/office/drawing/2014/main" val="10005"/>
                  </a:ext>
                </a:extLst>
              </a:tr>
              <a:tr h="559172">
                <a:tc>
                  <a:txBody>
                    <a:bodyPr/>
                    <a:lstStyle/>
                    <a:p>
                      <a:pPr algn="ctr">
                        <a:lnSpc>
                          <a:spcPts val="2100"/>
                        </a:lnSpc>
                        <a:defRPr/>
                      </a:pPr>
                      <a:r>
                        <a:rPr lang="en-US" sz="1500">
                          <a:solidFill>
                            <a:srgbClr val="000000"/>
                          </a:solidFill>
                        </a:rPr>
                        <a:t>KA Pollard</a:t>
                      </a:r>
                      <a:endParaRPr lang="en-US" sz="1100"/>
                    </a:p>
                  </a:txBody>
                  <a:tcPr marL="38100" marR="38100" marT="38100" marB="38100" anchor="ctr"/>
                </a:tc>
                <a:tc>
                  <a:txBody>
                    <a:bodyPr/>
                    <a:lstStyle/>
                    <a:p>
                      <a:pPr algn="ctr">
                        <a:lnSpc>
                          <a:spcPts val="2100"/>
                        </a:lnSpc>
                        <a:defRPr/>
                      </a:pPr>
                      <a:r>
                        <a:rPr lang="en-US" sz="1500">
                          <a:solidFill>
                            <a:srgbClr val="000000"/>
                          </a:solidFill>
                        </a:rPr>
                        <a:t>1.50</a:t>
                      </a:r>
                      <a:endParaRPr lang="en-US" sz="1100"/>
                    </a:p>
                  </a:txBody>
                  <a:tcPr marL="38100" marR="38100" marT="38100" marB="38100" anchor="ctr"/>
                </a:tc>
                <a:tc>
                  <a:txBody>
                    <a:bodyPr/>
                    <a:lstStyle/>
                    <a:p>
                      <a:pPr algn="ctr">
                        <a:lnSpc>
                          <a:spcPts val="2100"/>
                        </a:lnSpc>
                        <a:defRPr/>
                      </a:pPr>
                      <a:r>
                        <a:rPr lang="en-US" sz="1500">
                          <a:solidFill>
                            <a:srgbClr val="000000"/>
                          </a:solidFill>
                        </a:rPr>
                        <a:t>19.92</a:t>
                      </a:r>
                      <a:endParaRPr lang="en-US" sz="1100"/>
                    </a:p>
                  </a:txBody>
                  <a:tcPr marL="38100" marR="38100" marT="38100" marB="38100" anchor="ctr"/>
                </a:tc>
                <a:extLst>
                  <a:ext uri="{0D108BD9-81ED-4DB2-BD59-A6C34878D82A}">
                    <a16:rowId xmlns:a16="http://schemas.microsoft.com/office/drawing/2014/main" val="10006"/>
                  </a:ext>
                </a:extLst>
              </a:tr>
              <a:tr h="559172">
                <a:tc>
                  <a:txBody>
                    <a:bodyPr/>
                    <a:lstStyle/>
                    <a:p>
                      <a:pPr algn="ctr">
                        <a:lnSpc>
                          <a:spcPts val="2100"/>
                        </a:lnSpc>
                        <a:defRPr/>
                      </a:pPr>
                      <a:r>
                        <a:rPr lang="en-US" sz="1500">
                          <a:solidFill>
                            <a:srgbClr val="000000"/>
                          </a:solidFill>
                        </a:rPr>
                        <a:t>ST Jayasuriya</a:t>
                      </a:r>
                      <a:endParaRPr lang="en-US" sz="1100"/>
                    </a:p>
                  </a:txBody>
                  <a:tcPr marL="38100" marR="38100" marT="38100" marB="38100" anchor="ctr"/>
                </a:tc>
                <a:tc>
                  <a:txBody>
                    <a:bodyPr/>
                    <a:lstStyle/>
                    <a:p>
                      <a:pPr algn="ctr">
                        <a:lnSpc>
                          <a:spcPts val="2100"/>
                        </a:lnSpc>
                        <a:defRPr/>
                      </a:pPr>
                      <a:r>
                        <a:rPr lang="en-US" sz="1500">
                          <a:solidFill>
                            <a:srgbClr val="000000"/>
                          </a:solidFill>
                        </a:rPr>
                        <a:t>1.44</a:t>
                      </a:r>
                      <a:endParaRPr lang="en-US" sz="1100"/>
                    </a:p>
                  </a:txBody>
                  <a:tcPr marL="38100" marR="38100" marT="38100" marB="38100" anchor="ctr"/>
                </a:tc>
                <a:tc>
                  <a:txBody>
                    <a:bodyPr/>
                    <a:lstStyle/>
                    <a:p>
                      <a:pPr algn="ctr">
                        <a:lnSpc>
                          <a:spcPts val="2100"/>
                        </a:lnSpc>
                        <a:defRPr/>
                      </a:pPr>
                      <a:r>
                        <a:rPr lang="en-US" sz="1500">
                          <a:solidFill>
                            <a:srgbClr val="000000"/>
                          </a:solidFill>
                        </a:rPr>
                        <a:t>18.81</a:t>
                      </a:r>
                      <a:endParaRPr lang="en-US" sz="1100"/>
                    </a:p>
                  </a:txBody>
                  <a:tcPr marL="38100" marR="38100" marT="38100" marB="38100" anchor="ctr"/>
                </a:tc>
                <a:extLst>
                  <a:ext uri="{0D108BD9-81ED-4DB2-BD59-A6C34878D82A}">
                    <a16:rowId xmlns:a16="http://schemas.microsoft.com/office/drawing/2014/main" val="10007"/>
                  </a:ext>
                </a:extLst>
              </a:tr>
              <a:tr h="559172">
                <a:tc>
                  <a:txBody>
                    <a:bodyPr/>
                    <a:lstStyle/>
                    <a:p>
                      <a:pPr algn="ctr">
                        <a:lnSpc>
                          <a:spcPts val="2100"/>
                        </a:lnSpc>
                        <a:defRPr/>
                      </a:pPr>
                      <a:r>
                        <a:rPr lang="en-US" sz="1500">
                          <a:solidFill>
                            <a:srgbClr val="000000"/>
                          </a:solidFill>
                        </a:rPr>
                        <a:t>YK Pathan</a:t>
                      </a:r>
                      <a:endParaRPr lang="en-US" sz="1100"/>
                    </a:p>
                  </a:txBody>
                  <a:tcPr marL="38100" marR="38100" marT="38100" marB="38100" anchor="ctr"/>
                </a:tc>
                <a:tc>
                  <a:txBody>
                    <a:bodyPr/>
                    <a:lstStyle/>
                    <a:p>
                      <a:pPr algn="ctr">
                        <a:lnSpc>
                          <a:spcPts val="2100"/>
                        </a:lnSpc>
                        <a:defRPr/>
                      </a:pPr>
                      <a:r>
                        <a:rPr lang="en-US" sz="1500">
                          <a:solidFill>
                            <a:srgbClr val="000000"/>
                          </a:solidFill>
                        </a:rPr>
                        <a:t>1.43</a:t>
                      </a:r>
                      <a:endParaRPr lang="en-US" sz="1100"/>
                    </a:p>
                  </a:txBody>
                  <a:tcPr marL="38100" marR="38100" marT="38100" marB="38100" anchor="ctr"/>
                </a:tc>
                <a:tc>
                  <a:txBody>
                    <a:bodyPr/>
                    <a:lstStyle/>
                    <a:p>
                      <a:pPr algn="ctr">
                        <a:lnSpc>
                          <a:spcPts val="2100"/>
                        </a:lnSpc>
                        <a:defRPr/>
                      </a:pPr>
                      <a:r>
                        <a:rPr lang="en-US" sz="1500">
                          <a:solidFill>
                            <a:srgbClr val="000000"/>
                          </a:solidFill>
                        </a:rPr>
                        <a:t>25.74</a:t>
                      </a:r>
                      <a:endParaRPr lang="en-US" sz="1100"/>
                    </a:p>
                  </a:txBody>
                  <a:tcPr marL="38100" marR="38100" marT="38100" marB="38100" anchor="ctr"/>
                </a:tc>
                <a:extLst>
                  <a:ext uri="{0D108BD9-81ED-4DB2-BD59-A6C34878D82A}">
                    <a16:rowId xmlns:a16="http://schemas.microsoft.com/office/drawing/2014/main" val="10008"/>
                  </a:ext>
                </a:extLst>
              </a:tr>
              <a:tr h="559172">
                <a:tc>
                  <a:txBody>
                    <a:bodyPr/>
                    <a:lstStyle/>
                    <a:p>
                      <a:pPr algn="ctr">
                        <a:lnSpc>
                          <a:spcPts val="2100"/>
                        </a:lnSpc>
                        <a:defRPr/>
                      </a:pPr>
                      <a:r>
                        <a:rPr lang="en-US" sz="1500">
                          <a:solidFill>
                            <a:srgbClr val="000000"/>
                          </a:solidFill>
                        </a:rPr>
                        <a:t>KH Pandya</a:t>
                      </a:r>
                      <a:endParaRPr lang="en-US" sz="1100"/>
                    </a:p>
                  </a:txBody>
                  <a:tcPr marL="38100" marR="38100" marT="38100" marB="38100" anchor="ctr"/>
                </a:tc>
                <a:tc>
                  <a:txBody>
                    <a:bodyPr/>
                    <a:lstStyle/>
                    <a:p>
                      <a:pPr algn="ctr">
                        <a:lnSpc>
                          <a:spcPts val="2100"/>
                        </a:lnSpc>
                        <a:defRPr/>
                      </a:pPr>
                      <a:r>
                        <a:rPr lang="en-US" sz="1500">
                          <a:solidFill>
                            <a:srgbClr val="000000"/>
                          </a:solidFill>
                        </a:rPr>
                        <a:t>1.42</a:t>
                      </a:r>
                      <a:endParaRPr lang="en-US" sz="1100"/>
                    </a:p>
                  </a:txBody>
                  <a:tcPr marL="38100" marR="38100" marT="38100" marB="38100" anchor="ctr"/>
                </a:tc>
                <a:tc>
                  <a:txBody>
                    <a:bodyPr/>
                    <a:lstStyle/>
                    <a:p>
                      <a:pPr algn="ctr">
                        <a:lnSpc>
                          <a:spcPts val="2100"/>
                        </a:lnSpc>
                        <a:defRPr/>
                      </a:pPr>
                      <a:r>
                        <a:rPr lang="en-US" sz="1500">
                          <a:solidFill>
                            <a:srgbClr val="000000"/>
                          </a:solidFill>
                        </a:rPr>
                        <a:t>26.18</a:t>
                      </a:r>
                      <a:endParaRPr lang="en-US" sz="1100"/>
                    </a:p>
                  </a:txBody>
                  <a:tcPr marL="38100" marR="38100" marT="38100" marB="38100" anchor="ctr"/>
                </a:tc>
                <a:extLst>
                  <a:ext uri="{0D108BD9-81ED-4DB2-BD59-A6C34878D82A}">
                    <a16:rowId xmlns:a16="http://schemas.microsoft.com/office/drawing/2014/main" val="10009"/>
                  </a:ext>
                </a:extLst>
              </a:tr>
              <a:tr h="559172">
                <a:tc>
                  <a:txBody>
                    <a:bodyPr/>
                    <a:lstStyle/>
                    <a:p>
                      <a:pPr algn="ctr">
                        <a:lnSpc>
                          <a:spcPts val="2100"/>
                        </a:lnSpc>
                        <a:defRPr/>
                      </a:pPr>
                      <a:r>
                        <a:rPr lang="en-US" sz="1500">
                          <a:solidFill>
                            <a:srgbClr val="000000"/>
                          </a:solidFill>
                        </a:rPr>
                        <a:t>JA Morkel</a:t>
                      </a:r>
                      <a:endParaRPr lang="en-US" sz="1100"/>
                    </a:p>
                  </a:txBody>
                  <a:tcPr marL="38100" marR="38100" marT="38100" marB="38100" anchor="ctr"/>
                </a:tc>
                <a:tc>
                  <a:txBody>
                    <a:bodyPr/>
                    <a:lstStyle/>
                    <a:p>
                      <a:pPr algn="ctr">
                        <a:lnSpc>
                          <a:spcPts val="2100"/>
                        </a:lnSpc>
                        <a:defRPr/>
                      </a:pPr>
                      <a:r>
                        <a:rPr lang="en-US" sz="1500">
                          <a:solidFill>
                            <a:srgbClr val="000000"/>
                          </a:solidFill>
                        </a:rPr>
                        <a:t>1.42</a:t>
                      </a:r>
                      <a:endParaRPr lang="en-US" sz="1100"/>
                    </a:p>
                  </a:txBody>
                  <a:tcPr marL="38100" marR="38100" marT="38100" marB="38100" anchor="ctr"/>
                </a:tc>
                <a:tc>
                  <a:txBody>
                    <a:bodyPr/>
                    <a:lstStyle/>
                    <a:p>
                      <a:pPr algn="ctr">
                        <a:lnSpc>
                          <a:spcPts val="2100"/>
                        </a:lnSpc>
                        <a:defRPr/>
                      </a:pPr>
                      <a:r>
                        <a:rPr lang="en-US" sz="1500" dirty="0">
                          <a:solidFill>
                            <a:srgbClr val="000000"/>
                          </a:solidFill>
                        </a:rPr>
                        <a:t>18.82</a:t>
                      </a:r>
                      <a:endParaRPr lang="en-US" sz="1100" dirty="0"/>
                    </a:p>
                  </a:txBody>
                  <a:tcPr marL="38100" marR="38100" marT="38100" marB="3810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2135" y="6751901"/>
            <a:ext cx="2906299" cy="4114800"/>
          </a:xfrm>
          <a:custGeom>
            <a:avLst/>
            <a:gdLst/>
            <a:ahLst/>
            <a:cxnLst/>
            <a:rect l="l" t="t" r="r" b="b"/>
            <a:pathLst>
              <a:path w="2906299" h="4114800">
                <a:moveTo>
                  <a:pt x="0" y="0"/>
                </a:moveTo>
                <a:lnTo>
                  <a:pt x="2906298" y="0"/>
                </a:lnTo>
                <a:lnTo>
                  <a:pt x="29062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334946" y="263079"/>
            <a:ext cx="9405423" cy="1585305"/>
            <a:chOff x="0" y="0"/>
            <a:chExt cx="3056484" cy="515177"/>
          </a:xfrm>
        </p:grpSpPr>
        <p:sp>
          <p:nvSpPr>
            <p:cNvPr id="6" name="Freeform 6"/>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7" name="TextBox 7"/>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19823" y="543913"/>
            <a:ext cx="9835669" cy="1023636"/>
          </a:xfrm>
          <a:prstGeom prst="rect">
            <a:avLst/>
          </a:prstGeom>
        </p:spPr>
        <p:txBody>
          <a:bodyPr lIns="0" tIns="0" rIns="0" bIns="0" rtlCol="0" anchor="t">
            <a:spAutoFit/>
          </a:bodyPr>
          <a:lstStyle/>
          <a:p>
            <a:pPr algn="ctr">
              <a:lnSpc>
                <a:spcPts val="8104"/>
              </a:lnSpc>
            </a:pPr>
            <a:r>
              <a:rPr lang="en-US" sz="6483" spc="188" dirty="0">
                <a:solidFill>
                  <a:srgbClr val="797A1D"/>
                </a:solidFill>
                <a:latin typeface="Georgia Pro Bold"/>
              </a:rPr>
              <a:t>WICKET KEEPER</a:t>
            </a:r>
          </a:p>
        </p:txBody>
      </p:sp>
      <p:sp>
        <p:nvSpPr>
          <p:cNvPr id="9" name="Freeform 9"/>
          <p:cNvSpPr/>
          <p:nvPr/>
        </p:nvSpPr>
        <p:spPr>
          <a:xfrm rot="-296771" flipH="1">
            <a:off x="16620392" y="559236"/>
            <a:ext cx="2455443" cy="3476469"/>
          </a:xfrm>
          <a:custGeom>
            <a:avLst/>
            <a:gdLst/>
            <a:ahLst/>
            <a:cxnLst/>
            <a:rect l="l" t="t" r="r" b="b"/>
            <a:pathLst>
              <a:path w="2455443" h="3476469">
                <a:moveTo>
                  <a:pt x="2455443" y="0"/>
                </a:moveTo>
                <a:lnTo>
                  <a:pt x="0" y="0"/>
                </a:lnTo>
                <a:lnTo>
                  <a:pt x="0" y="3476469"/>
                </a:lnTo>
                <a:lnTo>
                  <a:pt x="2455443" y="3476469"/>
                </a:lnTo>
                <a:lnTo>
                  <a:pt x="24554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401250" y="98254"/>
            <a:ext cx="375967" cy="375967"/>
          </a:xfrm>
          <a:custGeom>
            <a:avLst/>
            <a:gdLst/>
            <a:ahLst/>
            <a:cxnLst/>
            <a:rect l="l" t="t" r="r" b="b"/>
            <a:pathLst>
              <a:path w="375967" h="375967">
                <a:moveTo>
                  <a:pt x="0" y="0"/>
                </a:moveTo>
                <a:lnTo>
                  <a:pt x="375967" y="0"/>
                </a:lnTo>
                <a:lnTo>
                  <a:pt x="375967" y="375968"/>
                </a:lnTo>
                <a:lnTo>
                  <a:pt x="0" y="375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724400" y="1660400"/>
            <a:ext cx="375967" cy="375967"/>
          </a:xfrm>
          <a:custGeom>
            <a:avLst/>
            <a:gdLst/>
            <a:ahLst/>
            <a:cxnLst/>
            <a:rect l="l" t="t" r="r" b="b"/>
            <a:pathLst>
              <a:path w="375967" h="375967">
                <a:moveTo>
                  <a:pt x="0" y="0"/>
                </a:moveTo>
                <a:lnTo>
                  <a:pt x="375967" y="0"/>
                </a:lnTo>
                <a:lnTo>
                  <a:pt x="375967" y="375967"/>
                </a:lnTo>
                <a:lnTo>
                  <a:pt x="0" y="375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4205953" y="2351341"/>
            <a:ext cx="5887532" cy="2500102"/>
            <a:chOff x="0" y="0"/>
            <a:chExt cx="807949" cy="343090"/>
          </a:xfrm>
        </p:grpSpPr>
        <p:sp>
          <p:nvSpPr>
            <p:cNvPr id="13" name="Freeform 13"/>
            <p:cNvSpPr/>
            <p:nvPr/>
          </p:nvSpPr>
          <p:spPr>
            <a:xfrm>
              <a:off x="0" y="0"/>
              <a:ext cx="807949" cy="343090"/>
            </a:xfrm>
            <a:custGeom>
              <a:avLst/>
              <a:gdLst/>
              <a:ahLst/>
              <a:cxnLst/>
              <a:rect l="l" t="t" r="r" b="b"/>
              <a:pathLst>
                <a:path w="807949" h="343090">
                  <a:moveTo>
                    <a:pt x="60489" y="0"/>
                  </a:moveTo>
                  <a:lnTo>
                    <a:pt x="747461" y="0"/>
                  </a:lnTo>
                  <a:cubicBezTo>
                    <a:pt x="763503" y="0"/>
                    <a:pt x="778889" y="6373"/>
                    <a:pt x="790233" y="17717"/>
                  </a:cubicBezTo>
                  <a:cubicBezTo>
                    <a:pt x="801577" y="29060"/>
                    <a:pt x="807949" y="44446"/>
                    <a:pt x="807949" y="60489"/>
                  </a:cubicBezTo>
                  <a:lnTo>
                    <a:pt x="807949" y="282602"/>
                  </a:lnTo>
                  <a:cubicBezTo>
                    <a:pt x="807949" y="298644"/>
                    <a:pt x="801577" y="314030"/>
                    <a:pt x="790233" y="325374"/>
                  </a:cubicBezTo>
                  <a:cubicBezTo>
                    <a:pt x="778889" y="336718"/>
                    <a:pt x="763503" y="343090"/>
                    <a:pt x="747461" y="343090"/>
                  </a:cubicBezTo>
                  <a:lnTo>
                    <a:pt x="60489" y="343090"/>
                  </a:lnTo>
                  <a:cubicBezTo>
                    <a:pt x="44446" y="343090"/>
                    <a:pt x="29060" y="336718"/>
                    <a:pt x="17717" y="325374"/>
                  </a:cubicBezTo>
                  <a:cubicBezTo>
                    <a:pt x="6373" y="314030"/>
                    <a:pt x="0" y="298644"/>
                    <a:pt x="0" y="282602"/>
                  </a:cubicBezTo>
                  <a:lnTo>
                    <a:pt x="0" y="60489"/>
                  </a:lnTo>
                  <a:cubicBezTo>
                    <a:pt x="0" y="44446"/>
                    <a:pt x="6373" y="29060"/>
                    <a:pt x="17717" y="17717"/>
                  </a:cubicBezTo>
                  <a:cubicBezTo>
                    <a:pt x="29060" y="6373"/>
                    <a:pt x="44446" y="0"/>
                    <a:pt x="60489" y="0"/>
                  </a:cubicBezTo>
                  <a:close/>
                </a:path>
              </a:pathLst>
            </a:custGeom>
            <a:solidFill>
              <a:srgbClr val="DEDD91"/>
            </a:solidFill>
            <a:ln cap="rnd">
              <a:noFill/>
              <a:prstDash val="solid"/>
              <a:round/>
            </a:ln>
          </p:spPr>
        </p:sp>
        <p:sp>
          <p:nvSpPr>
            <p:cNvPr id="14" name="TextBox 14"/>
            <p:cNvSpPr txBox="1"/>
            <p:nvPr/>
          </p:nvSpPr>
          <p:spPr>
            <a:xfrm>
              <a:off x="0" y="-38100"/>
              <a:ext cx="807949" cy="38119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739695" y="2092004"/>
            <a:ext cx="3086100" cy="654739"/>
            <a:chOff x="0" y="-7594"/>
            <a:chExt cx="812800" cy="172442"/>
          </a:xfrm>
        </p:grpSpPr>
        <p:sp>
          <p:nvSpPr>
            <p:cNvPr id="16" name="Freeform 16"/>
            <p:cNvSpPr/>
            <p:nvPr/>
          </p:nvSpPr>
          <p:spPr>
            <a:xfrm>
              <a:off x="0" y="0"/>
              <a:ext cx="812800" cy="164848"/>
            </a:xfrm>
            <a:custGeom>
              <a:avLst/>
              <a:gdLst/>
              <a:ahLst/>
              <a:cxnLst/>
              <a:rect l="l" t="t" r="r" b="b"/>
              <a:pathLst>
                <a:path w="812800" h="164848">
                  <a:moveTo>
                    <a:pt x="82424" y="0"/>
                  </a:moveTo>
                  <a:lnTo>
                    <a:pt x="730376" y="0"/>
                  </a:lnTo>
                  <a:cubicBezTo>
                    <a:pt x="775898" y="0"/>
                    <a:pt x="812800" y="36902"/>
                    <a:pt x="812800" y="82424"/>
                  </a:cubicBezTo>
                  <a:lnTo>
                    <a:pt x="812800" y="82424"/>
                  </a:lnTo>
                  <a:cubicBezTo>
                    <a:pt x="812800" y="104284"/>
                    <a:pt x="804116" y="125249"/>
                    <a:pt x="788659" y="140706"/>
                  </a:cubicBezTo>
                  <a:cubicBezTo>
                    <a:pt x="773201" y="156164"/>
                    <a:pt x="752236" y="164848"/>
                    <a:pt x="730376" y="164848"/>
                  </a:cubicBezTo>
                  <a:lnTo>
                    <a:pt x="82424" y="164848"/>
                  </a:lnTo>
                  <a:cubicBezTo>
                    <a:pt x="36902" y="164848"/>
                    <a:pt x="0" y="127945"/>
                    <a:pt x="0" y="82424"/>
                  </a:cubicBezTo>
                  <a:lnTo>
                    <a:pt x="0" y="82424"/>
                  </a:lnTo>
                  <a:cubicBezTo>
                    <a:pt x="0" y="36902"/>
                    <a:pt x="36902" y="0"/>
                    <a:pt x="82424" y="0"/>
                  </a:cubicBezTo>
                  <a:close/>
                </a:path>
              </a:pathLst>
            </a:custGeom>
            <a:solidFill>
              <a:srgbClr val="797A1D"/>
            </a:solidFill>
          </p:spPr>
        </p:sp>
        <p:sp>
          <p:nvSpPr>
            <p:cNvPr id="17" name="TextBox 17"/>
            <p:cNvSpPr txBox="1"/>
            <p:nvPr/>
          </p:nvSpPr>
          <p:spPr>
            <a:xfrm>
              <a:off x="0" y="-7594"/>
              <a:ext cx="812800" cy="172442"/>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Criteria</a:t>
              </a:r>
            </a:p>
          </p:txBody>
        </p:sp>
      </p:grpSp>
      <p:sp>
        <p:nvSpPr>
          <p:cNvPr id="18" name="TextBox 18"/>
          <p:cNvSpPr txBox="1"/>
          <p:nvPr/>
        </p:nvSpPr>
        <p:spPr>
          <a:xfrm>
            <a:off x="4339797" y="2834290"/>
            <a:ext cx="5619843" cy="1607185"/>
          </a:xfrm>
          <a:prstGeom prst="rect">
            <a:avLst/>
          </a:prstGeom>
        </p:spPr>
        <p:txBody>
          <a:bodyPr lIns="0" tIns="0" rIns="0" bIns="0" rtlCol="0" anchor="t">
            <a:spAutoFit/>
          </a:bodyPr>
          <a:lstStyle/>
          <a:p>
            <a:pPr marL="669291" lvl="1" indent="-334646">
              <a:lnSpc>
                <a:spcPts val="4340"/>
              </a:lnSpc>
              <a:buFont typeface="Arial"/>
              <a:buChar char="•"/>
            </a:pPr>
            <a:r>
              <a:rPr lang="en-US" sz="3100" dirty="0">
                <a:solidFill>
                  <a:srgbClr val="797A1D"/>
                </a:solidFill>
                <a:latin typeface="Canva Sans"/>
              </a:rPr>
              <a:t>5+ years experience</a:t>
            </a:r>
          </a:p>
          <a:p>
            <a:pPr marL="669291" lvl="1" indent="-334646">
              <a:lnSpc>
                <a:spcPts val="4340"/>
              </a:lnSpc>
              <a:buFont typeface="Arial"/>
              <a:buChar char="•"/>
            </a:pPr>
            <a:r>
              <a:rPr lang="en-US" sz="3100" dirty="0">
                <a:solidFill>
                  <a:srgbClr val="797A1D"/>
                </a:solidFill>
                <a:latin typeface="Canva Sans"/>
              </a:rPr>
              <a:t>Ranked by average  stumpings per match.</a:t>
            </a:r>
          </a:p>
        </p:txBody>
      </p:sp>
      <p:grpSp>
        <p:nvGrpSpPr>
          <p:cNvPr id="19" name="Group 19"/>
          <p:cNvGrpSpPr/>
          <p:nvPr/>
        </p:nvGrpSpPr>
        <p:grpSpPr>
          <a:xfrm>
            <a:off x="351014" y="4964208"/>
            <a:ext cx="10218606" cy="5086364"/>
            <a:chOff x="0" y="0"/>
            <a:chExt cx="1402305" cy="698005"/>
          </a:xfrm>
        </p:grpSpPr>
        <p:sp>
          <p:nvSpPr>
            <p:cNvPr id="20" name="Freeform 20"/>
            <p:cNvSpPr/>
            <p:nvPr/>
          </p:nvSpPr>
          <p:spPr>
            <a:xfrm>
              <a:off x="0" y="0"/>
              <a:ext cx="1402305" cy="698005"/>
            </a:xfrm>
            <a:custGeom>
              <a:avLst/>
              <a:gdLst/>
              <a:ahLst/>
              <a:cxnLst/>
              <a:rect l="l" t="t" r="r" b="b"/>
              <a:pathLst>
                <a:path w="1402305" h="698005">
                  <a:moveTo>
                    <a:pt x="34851" y="0"/>
                  </a:moveTo>
                  <a:lnTo>
                    <a:pt x="1367454" y="0"/>
                  </a:lnTo>
                  <a:cubicBezTo>
                    <a:pt x="1376697" y="0"/>
                    <a:pt x="1385562" y="3672"/>
                    <a:pt x="1392098" y="10208"/>
                  </a:cubicBezTo>
                  <a:cubicBezTo>
                    <a:pt x="1398634" y="16743"/>
                    <a:pt x="1402305" y="25608"/>
                    <a:pt x="1402305" y="34851"/>
                  </a:cubicBezTo>
                  <a:lnTo>
                    <a:pt x="1402305" y="663154"/>
                  </a:lnTo>
                  <a:cubicBezTo>
                    <a:pt x="1402305" y="672397"/>
                    <a:pt x="1398634" y="681261"/>
                    <a:pt x="1392098" y="687797"/>
                  </a:cubicBezTo>
                  <a:cubicBezTo>
                    <a:pt x="1385562" y="694333"/>
                    <a:pt x="1376697" y="698005"/>
                    <a:pt x="1367454" y="698005"/>
                  </a:cubicBezTo>
                  <a:lnTo>
                    <a:pt x="34851" y="698005"/>
                  </a:lnTo>
                  <a:cubicBezTo>
                    <a:pt x="25608" y="698005"/>
                    <a:pt x="16743" y="694333"/>
                    <a:pt x="10208" y="687797"/>
                  </a:cubicBezTo>
                  <a:cubicBezTo>
                    <a:pt x="3672" y="681261"/>
                    <a:pt x="0" y="672397"/>
                    <a:pt x="0" y="663154"/>
                  </a:cubicBezTo>
                  <a:lnTo>
                    <a:pt x="0" y="34851"/>
                  </a:lnTo>
                  <a:cubicBezTo>
                    <a:pt x="0" y="25608"/>
                    <a:pt x="3672" y="16743"/>
                    <a:pt x="10208" y="10208"/>
                  </a:cubicBezTo>
                  <a:cubicBezTo>
                    <a:pt x="16743" y="3672"/>
                    <a:pt x="25608" y="0"/>
                    <a:pt x="34851" y="0"/>
                  </a:cubicBezTo>
                  <a:close/>
                </a:path>
              </a:pathLst>
            </a:custGeom>
            <a:solidFill>
              <a:srgbClr val="FFF2B7"/>
            </a:solidFill>
            <a:ln cap="rnd">
              <a:noFill/>
              <a:prstDash val="solid"/>
              <a:round/>
            </a:ln>
          </p:spPr>
        </p:sp>
        <p:sp>
          <p:nvSpPr>
            <p:cNvPr id="21" name="TextBox 21"/>
            <p:cNvSpPr txBox="1"/>
            <p:nvPr/>
          </p:nvSpPr>
          <p:spPr>
            <a:xfrm>
              <a:off x="0" y="-38100"/>
              <a:ext cx="1402305" cy="736105"/>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630931" y="5590766"/>
            <a:ext cx="9565230" cy="4164995"/>
          </a:xfrm>
          <a:custGeom>
            <a:avLst/>
            <a:gdLst/>
            <a:ahLst/>
            <a:cxnLst/>
            <a:rect l="l" t="t" r="r" b="b"/>
            <a:pathLst>
              <a:path w="9565230" h="4164995">
                <a:moveTo>
                  <a:pt x="0" y="0"/>
                </a:moveTo>
                <a:lnTo>
                  <a:pt x="9565230" y="0"/>
                </a:lnTo>
                <a:lnTo>
                  <a:pt x="9565230" y="4164996"/>
                </a:lnTo>
                <a:lnTo>
                  <a:pt x="0" y="4164996"/>
                </a:lnTo>
                <a:lnTo>
                  <a:pt x="0" y="0"/>
                </a:lnTo>
                <a:close/>
              </a:path>
            </a:pathLst>
          </a:custGeom>
          <a:blipFill>
            <a:blip r:embed="rId8"/>
            <a:stretch>
              <a:fillRect l="-1482" t="-68061" r="-3075" b="-72065"/>
            </a:stretch>
          </a:blipFill>
        </p:spPr>
      </p:sp>
      <p:grpSp>
        <p:nvGrpSpPr>
          <p:cNvPr id="23" name="Group 23"/>
          <p:cNvGrpSpPr/>
          <p:nvPr/>
        </p:nvGrpSpPr>
        <p:grpSpPr>
          <a:xfrm>
            <a:off x="719195" y="4560706"/>
            <a:ext cx="3086100" cy="717107"/>
            <a:chOff x="0" y="-24020"/>
            <a:chExt cx="812800" cy="188868"/>
          </a:xfrm>
        </p:grpSpPr>
        <p:sp>
          <p:nvSpPr>
            <p:cNvPr id="24" name="Freeform 24"/>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5" name="TextBox 25"/>
            <p:cNvSpPr txBox="1"/>
            <p:nvPr/>
          </p:nvSpPr>
          <p:spPr>
            <a:xfrm>
              <a:off x="0" y="-24020"/>
              <a:ext cx="812800" cy="18886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6" name="Group 26"/>
          <p:cNvGrpSpPr/>
          <p:nvPr/>
        </p:nvGrpSpPr>
        <p:grpSpPr>
          <a:xfrm>
            <a:off x="11955492" y="1414372"/>
            <a:ext cx="4363816" cy="3947723"/>
            <a:chOff x="0" y="0"/>
            <a:chExt cx="598849" cy="541748"/>
          </a:xfrm>
        </p:grpSpPr>
        <p:sp>
          <p:nvSpPr>
            <p:cNvPr id="27" name="Freeform 27"/>
            <p:cNvSpPr/>
            <p:nvPr/>
          </p:nvSpPr>
          <p:spPr>
            <a:xfrm>
              <a:off x="0" y="0"/>
              <a:ext cx="598849" cy="541748"/>
            </a:xfrm>
            <a:custGeom>
              <a:avLst/>
              <a:gdLst/>
              <a:ahLst/>
              <a:cxnLst/>
              <a:rect l="l" t="t" r="r" b="b"/>
              <a:pathLst>
                <a:path w="598849" h="541748">
                  <a:moveTo>
                    <a:pt x="81609" y="0"/>
                  </a:moveTo>
                  <a:lnTo>
                    <a:pt x="517240" y="0"/>
                  </a:lnTo>
                  <a:cubicBezTo>
                    <a:pt x="562311" y="0"/>
                    <a:pt x="598849" y="36538"/>
                    <a:pt x="598849" y="81609"/>
                  </a:cubicBezTo>
                  <a:lnTo>
                    <a:pt x="598849" y="460139"/>
                  </a:lnTo>
                  <a:cubicBezTo>
                    <a:pt x="598849" y="505211"/>
                    <a:pt x="562311" y="541748"/>
                    <a:pt x="517240" y="541748"/>
                  </a:cubicBezTo>
                  <a:lnTo>
                    <a:pt x="81609" y="541748"/>
                  </a:lnTo>
                  <a:cubicBezTo>
                    <a:pt x="36538" y="541748"/>
                    <a:pt x="0" y="505211"/>
                    <a:pt x="0" y="460139"/>
                  </a:cubicBezTo>
                  <a:lnTo>
                    <a:pt x="0" y="81609"/>
                  </a:lnTo>
                  <a:cubicBezTo>
                    <a:pt x="0" y="36538"/>
                    <a:pt x="36538" y="0"/>
                    <a:pt x="81609" y="0"/>
                  </a:cubicBezTo>
                  <a:close/>
                </a:path>
              </a:pathLst>
            </a:custGeom>
            <a:solidFill>
              <a:srgbClr val="DEDD91"/>
            </a:solidFill>
            <a:ln cap="rnd">
              <a:noFill/>
              <a:prstDash val="solid"/>
              <a:round/>
            </a:ln>
          </p:spPr>
        </p:sp>
        <p:sp>
          <p:nvSpPr>
            <p:cNvPr id="28" name="TextBox 28"/>
            <p:cNvSpPr txBox="1"/>
            <p:nvPr/>
          </p:nvSpPr>
          <p:spPr>
            <a:xfrm>
              <a:off x="0" y="-38100"/>
              <a:ext cx="598849" cy="57984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1723545" y="1907260"/>
            <a:ext cx="463896" cy="463896"/>
          </a:xfrm>
          <a:custGeom>
            <a:avLst/>
            <a:gdLst/>
            <a:ahLst/>
            <a:cxnLst/>
            <a:rect l="l" t="t" r="r" b="b"/>
            <a:pathLst>
              <a:path w="463896" h="463896">
                <a:moveTo>
                  <a:pt x="0" y="0"/>
                </a:moveTo>
                <a:lnTo>
                  <a:pt x="463895" y="0"/>
                </a:lnTo>
                <a:lnTo>
                  <a:pt x="463895" y="463895"/>
                </a:lnTo>
                <a:lnTo>
                  <a:pt x="0" y="4638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30" name="Picture 30"/>
          <p:cNvPicPr>
            <a:picLocks noChangeAspect="1"/>
          </p:cNvPicPr>
          <p:nvPr/>
        </p:nvPicPr>
        <p:blipFill>
          <a:blip r:embed="rId11"/>
          <a:stretch>
            <a:fillRect/>
          </a:stretch>
        </p:blipFill>
        <p:spPr>
          <a:xfrm>
            <a:off x="12634890" y="1593162"/>
            <a:ext cx="2952774" cy="3769175"/>
          </a:xfrm>
          <a:prstGeom prst="rect">
            <a:avLst/>
          </a:prstGeom>
        </p:spPr>
      </p:pic>
      <p:grpSp>
        <p:nvGrpSpPr>
          <p:cNvPr id="31" name="Group 31"/>
          <p:cNvGrpSpPr/>
          <p:nvPr/>
        </p:nvGrpSpPr>
        <p:grpSpPr>
          <a:xfrm>
            <a:off x="13568376" y="1096620"/>
            <a:ext cx="2466712" cy="630705"/>
            <a:chOff x="0" y="-1264"/>
            <a:chExt cx="649669" cy="166112"/>
          </a:xfrm>
        </p:grpSpPr>
        <p:sp>
          <p:nvSpPr>
            <p:cNvPr id="32" name="Freeform 32"/>
            <p:cNvSpPr/>
            <p:nvPr/>
          </p:nvSpPr>
          <p:spPr>
            <a:xfrm>
              <a:off x="0" y="0"/>
              <a:ext cx="649669" cy="164848"/>
            </a:xfrm>
            <a:custGeom>
              <a:avLst/>
              <a:gdLst/>
              <a:ahLst/>
              <a:cxnLst/>
              <a:rect l="l" t="t" r="r" b="b"/>
              <a:pathLst>
                <a:path w="649669" h="164848">
                  <a:moveTo>
                    <a:pt x="82424" y="0"/>
                  </a:moveTo>
                  <a:lnTo>
                    <a:pt x="567245" y="0"/>
                  </a:lnTo>
                  <a:cubicBezTo>
                    <a:pt x="589105" y="0"/>
                    <a:pt x="610070" y="8684"/>
                    <a:pt x="625528" y="24141"/>
                  </a:cubicBezTo>
                  <a:cubicBezTo>
                    <a:pt x="640985" y="39599"/>
                    <a:pt x="649669" y="60564"/>
                    <a:pt x="649669" y="82424"/>
                  </a:cubicBezTo>
                  <a:lnTo>
                    <a:pt x="649669" y="82424"/>
                  </a:lnTo>
                  <a:cubicBezTo>
                    <a:pt x="649669" y="104284"/>
                    <a:pt x="640985" y="125249"/>
                    <a:pt x="625528" y="140706"/>
                  </a:cubicBezTo>
                  <a:cubicBezTo>
                    <a:pt x="610070" y="156164"/>
                    <a:pt x="589105" y="164848"/>
                    <a:pt x="567245"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33" name="TextBox 33"/>
            <p:cNvSpPr txBox="1"/>
            <p:nvPr/>
          </p:nvSpPr>
          <p:spPr>
            <a:xfrm>
              <a:off x="0" y="-1264"/>
              <a:ext cx="649669" cy="166111"/>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grpSp>
        <p:nvGrpSpPr>
          <p:cNvPr id="34" name="Group 34"/>
          <p:cNvGrpSpPr/>
          <p:nvPr/>
        </p:nvGrpSpPr>
        <p:grpSpPr>
          <a:xfrm>
            <a:off x="11006178" y="5975883"/>
            <a:ext cx="6816828" cy="3282417"/>
            <a:chOff x="0" y="0"/>
            <a:chExt cx="926073" cy="445920"/>
          </a:xfrm>
        </p:grpSpPr>
        <p:sp>
          <p:nvSpPr>
            <p:cNvPr id="35" name="Freeform 35"/>
            <p:cNvSpPr/>
            <p:nvPr/>
          </p:nvSpPr>
          <p:spPr>
            <a:xfrm>
              <a:off x="0" y="0"/>
              <a:ext cx="926073" cy="445920"/>
            </a:xfrm>
            <a:custGeom>
              <a:avLst/>
              <a:gdLst/>
              <a:ahLst/>
              <a:cxnLst/>
              <a:rect l="l" t="t" r="r" b="b"/>
              <a:pathLst>
                <a:path w="926073" h="445920">
                  <a:moveTo>
                    <a:pt x="52243" y="0"/>
                  </a:moveTo>
                  <a:lnTo>
                    <a:pt x="873830" y="0"/>
                  </a:lnTo>
                  <a:cubicBezTo>
                    <a:pt x="887686" y="0"/>
                    <a:pt x="900974" y="5504"/>
                    <a:pt x="910772" y="15301"/>
                  </a:cubicBezTo>
                  <a:cubicBezTo>
                    <a:pt x="920569" y="25099"/>
                    <a:pt x="926073" y="38387"/>
                    <a:pt x="926073" y="52243"/>
                  </a:cubicBezTo>
                  <a:lnTo>
                    <a:pt x="926073" y="393677"/>
                  </a:lnTo>
                  <a:cubicBezTo>
                    <a:pt x="926073" y="407533"/>
                    <a:pt x="920569" y="420821"/>
                    <a:pt x="910772" y="430618"/>
                  </a:cubicBezTo>
                  <a:cubicBezTo>
                    <a:pt x="900974" y="440416"/>
                    <a:pt x="887686" y="445920"/>
                    <a:pt x="873830" y="445920"/>
                  </a:cubicBezTo>
                  <a:lnTo>
                    <a:pt x="52243" y="445920"/>
                  </a:lnTo>
                  <a:cubicBezTo>
                    <a:pt x="38387" y="445920"/>
                    <a:pt x="25099" y="440416"/>
                    <a:pt x="15301" y="430618"/>
                  </a:cubicBezTo>
                  <a:cubicBezTo>
                    <a:pt x="5504" y="420821"/>
                    <a:pt x="0" y="407533"/>
                    <a:pt x="0" y="393677"/>
                  </a:cubicBezTo>
                  <a:lnTo>
                    <a:pt x="0" y="52243"/>
                  </a:lnTo>
                  <a:cubicBezTo>
                    <a:pt x="0" y="38387"/>
                    <a:pt x="5504" y="25099"/>
                    <a:pt x="15301" y="15301"/>
                  </a:cubicBezTo>
                  <a:cubicBezTo>
                    <a:pt x="25099" y="5504"/>
                    <a:pt x="38387" y="0"/>
                    <a:pt x="52243" y="0"/>
                  </a:cubicBezTo>
                  <a:close/>
                </a:path>
              </a:pathLst>
            </a:custGeom>
            <a:solidFill>
              <a:srgbClr val="DEDD91"/>
            </a:solidFill>
            <a:ln cap="rnd">
              <a:noFill/>
              <a:prstDash val="solid"/>
              <a:round/>
            </a:ln>
          </p:spPr>
        </p:sp>
        <p:sp>
          <p:nvSpPr>
            <p:cNvPr id="36" name="TextBox 36"/>
            <p:cNvSpPr txBox="1"/>
            <p:nvPr/>
          </p:nvSpPr>
          <p:spPr>
            <a:xfrm>
              <a:off x="0" y="-38100"/>
              <a:ext cx="926073" cy="484020"/>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10335317" y="9023997"/>
            <a:ext cx="468606" cy="468606"/>
          </a:xfrm>
          <a:custGeom>
            <a:avLst/>
            <a:gdLst/>
            <a:ahLst/>
            <a:cxnLst/>
            <a:rect l="l" t="t" r="r" b="b"/>
            <a:pathLst>
              <a:path w="468606" h="468606">
                <a:moveTo>
                  <a:pt x="0" y="0"/>
                </a:moveTo>
                <a:lnTo>
                  <a:pt x="468606" y="0"/>
                </a:lnTo>
                <a:lnTo>
                  <a:pt x="468606" y="468606"/>
                </a:lnTo>
                <a:lnTo>
                  <a:pt x="0" y="4686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4" name="Rectangle: Rounded Corners 43">
            <a:extLst>
              <a:ext uri="{FF2B5EF4-FFF2-40B4-BE49-F238E27FC236}">
                <a16:creationId xmlns:a16="http://schemas.microsoft.com/office/drawing/2014/main" id="{14F054FF-9923-90F1-B1C5-B4C1EAC25F01}"/>
              </a:ext>
            </a:extLst>
          </p:cNvPr>
          <p:cNvSpPr/>
          <p:nvPr/>
        </p:nvSpPr>
        <p:spPr>
          <a:xfrm>
            <a:off x="11506200" y="6885602"/>
            <a:ext cx="5932537"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38" name="Table 38"/>
          <p:cNvGraphicFramePr>
            <a:graphicFrameLocks noGrp="1"/>
          </p:cNvGraphicFramePr>
          <p:nvPr>
            <p:extLst>
              <p:ext uri="{D42A27DB-BD31-4B8C-83A1-F6EECF244321}">
                <p14:modId xmlns:p14="http://schemas.microsoft.com/office/powerpoint/2010/main" val="1345082989"/>
              </p:ext>
            </p:extLst>
          </p:nvPr>
        </p:nvGraphicFramePr>
        <p:xfrm>
          <a:off x="11296248" y="6658892"/>
          <a:ext cx="6142489" cy="2102868"/>
        </p:xfrm>
        <a:graphic>
          <a:graphicData uri="http://schemas.openxmlformats.org/drawingml/2006/table">
            <a:tbl>
              <a:tblPr>
                <a:tableStyleId>{2D5ABB26-0587-4C30-8999-92F81FD0307C}</a:tableStyleId>
              </a:tblPr>
              <a:tblGrid>
                <a:gridCol w="2268596">
                  <a:extLst>
                    <a:ext uri="{9D8B030D-6E8A-4147-A177-3AD203B41FA5}">
                      <a16:colId xmlns:a16="http://schemas.microsoft.com/office/drawing/2014/main" val="20000"/>
                    </a:ext>
                  </a:extLst>
                </a:gridCol>
                <a:gridCol w="1282325">
                  <a:extLst>
                    <a:ext uri="{9D8B030D-6E8A-4147-A177-3AD203B41FA5}">
                      <a16:colId xmlns:a16="http://schemas.microsoft.com/office/drawing/2014/main" val="20001"/>
                    </a:ext>
                  </a:extLst>
                </a:gridCol>
                <a:gridCol w="1295784">
                  <a:extLst>
                    <a:ext uri="{9D8B030D-6E8A-4147-A177-3AD203B41FA5}">
                      <a16:colId xmlns:a16="http://schemas.microsoft.com/office/drawing/2014/main" val="20002"/>
                    </a:ext>
                  </a:extLst>
                </a:gridCol>
                <a:gridCol w="1295784">
                  <a:extLst>
                    <a:ext uri="{9D8B030D-6E8A-4147-A177-3AD203B41FA5}">
                      <a16:colId xmlns:a16="http://schemas.microsoft.com/office/drawing/2014/main" val="20003"/>
                    </a:ext>
                  </a:extLst>
                </a:gridCol>
              </a:tblGrid>
              <a:tr h="1038822">
                <a:tc>
                  <a:txBody>
                    <a:bodyPr/>
                    <a:lstStyle/>
                    <a:p>
                      <a:pPr algn="ctr">
                        <a:lnSpc>
                          <a:spcPts val="2121"/>
                        </a:lnSpc>
                        <a:defRPr/>
                      </a:pPr>
                      <a:r>
                        <a:rPr lang="en-US" sz="1515" dirty="0">
                          <a:solidFill>
                            <a:schemeClr val="bg1"/>
                          </a:solidFill>
                        </a:rPr>
                        <a:t>Wicket Keeper</a:t>
                      </a:r>
                      <a:endParaRPr lang="en-US" sz="1100" dirty="0">
                        <a:solidFill>
                          <a:schemeClr val="bg1"/>
                        </a:solidFill>
                      </a:endParaRPr>
                    </a:p>
                  </a:txBody>
                  <a:tcPr marL="38487" marR="38487" marT="38487" marB="38487" anchor="ctr"/>
                </a:tc>
                <a:tc>
                  <a:txBody>
                    <a:bodyPr/>
                    <a:lstStyle/>
                    <a:p>
                      <a:pPr algn="ctr">
                        <a:lnSpc>
                          <a:spcPts val="2121"/>
                        </a:lnSpc>
                        <a:defRPr/>
                      </a:pPr>
                      <a:r>
                        <a:rPr lang="en-US" sz="1515" dirty="0">
                          <a:solidFill>
                            <a:schemeClr val="bg1"/>
                          </a:solidFill>
                        </a:rPr>
                        <a:t>Total Match</a:t>
                      </a:r>
                      <a:endParaRPr lang="en-US" sz="1100" dirty="0">
                        <a:solidFill>
                          <a:schemeClr val="bg1"/>
                        </a:solidFill>
                      </a:endParaRPr>
                    </a:p>
                    <a:p>
                      <a:pPr algn="ctr">
                        <a:lnSpc>
                          <a:spcPts val="2121"/>
                        </a:lnSpc>
                      </a:pPr>
                      <a:r>
                        <a:rPr lang="en-US" sz="1515" dirty="0">
                          <a:solidFill>
                            <a:schemeClr val="bg1"/>
                          </a:solidFill>
                        </a:rPr>
                        <a:t>Played</a:t>
                      </a:r>
                      <a:endParaRPr lang="en-US" sz="1515" dirty="0">
                        <a:solidFill>
                          <a:schemeClr val="bg1"/>
                        </a:solidFill>
                        <a:latin typeface="Cagliostro Bold"/>
                      </a:endParaRPr>
                    </a:p>
                  </a:txBody>
                  <a:tcPr marL="38487" marR="38487" marT="38487" marB="38487" anchor="ctr"/>
                </a:tc>
                <a:tc>
                  <a:txBody>
                    <a:bodyPr/>
                    <a:lstStyle/>
                    <a:p>
                      <a:pPr algn="ctr">
                        <a:lnSpc>
                          <a:spcPts val="2121"/>
                        </a:lnSpc>
                        <a:defRPr/>
                      </a:pPr>
                      <a:r>
                        <a:rPr lang="en-US" sz="1515" dirty="0">
                          <a:solidFill>
                            <a:schemeClr val="bg1"/>
                          </a:solidFill>
                        </a:rPr>
                        <a:t>Stumped</a:t>
                      </a:r>
                      <a:endParaRPr lang="en-US" sz="1100" dirty="0">
                        <a:solidFill>
                          <a:schemeClr val="bg1"/>
                        </a:solidFill>
                      </a:endParaRPr>
                    </a:p>
                    <a:p>
                      <a:pPr algn="ctr">
                        <a:lnSpc>
                          <a:spcPts val="2121"/>
                        </a:lnSpc>
                      </a:pPr>
                      <a:r>
                        <a:rPr lang="en-US" sz="1515" dirty="0">
                          <a:solidFill>
                            <a:schemeClr val="bg1"/>
                          </a:solidFill>
                        </a:rPr>
                        <a:t>Count</a:t>
                      </a:r>
                      <a:endParaRPr lang="en-US" sz="1515" dirty="0">
                        <a:solidFill>
                          <a:schemeClr val="bg1"/>
                        </a:solidFill>
                        <a:latin typeface="Cagliostro Bold"/>
                      </a:endParaRPr>
                    </a:p>
                  </a:txBody>
                  <a:tcPr marL="38487" marR="38487" marT="38487" marB="38487" anchor="ctr"/>
                </a:tc>
                <a:tc>
                  <a:txBody>
                    <a:bodyPr/>
                    <a:lstStyle/>
                    <a:p>
                      <a:pPr algn="ctr">
                        <a:lnSpc>
                          <a:spcPts val="2121"/>
                        </a:lnSpc>
                        <a:defRPr/>
                      </a:pPr>
                      <a:r>
                        <a:rPr lang="en-US" sz="1515" dirty="0">
                          <a:solidFill>
                            <a:schemeClr val="bg1"/>
                          </a:solidFill>
                        </a:rPr>
                        <a:t>Average Stumps</a:t>
                      </a:r>
                      <a:endParaRPr lang="en-US" sz="1100" dirty="0">
                        <a:solidFill>
                          <a:schemeClr val="bg1"/>
                        </a:solidFill>
                      </a:endParaRPr>
                    </a:p>
                  </a:txBody>
                  <a:tcPr marL="38487" marR="38487" marT="38487" marB="38487" anchor="ctr"/>
                </a:tc>
                <a:extLst>
                  <a:ext uri="{0D108BD9-81ED-4DB2-BD59-A6C34878D82A}">
                    <a16:rowId xmlns:a16="http://schemas.microsoft.com/office/drawing/2014/main" val="10000"/>
                  </a:ext>
                </a:extLst>
              </a:tr>
              <a:tr h="532023">
                <a:tc>
                  <a:txBody>
                    <a:bodyPr/>
                    <a:lstStyle/>
                    <a:p>
                      <a:pPr algn="ctr">
                        <a:lnSpc>
                          <a:spcPts val="2121"/>
                        </a:lnSpc>
                        <a:defRPr/>
                      </a:pPr>
                      <a:r>
                        <a:rPr lang="en-US" sz="1515">
                          <a:solidFill>
                            <a:srgbClr val="000000"/>
                          </a:solidFill>
                        </a:rPr>
                        <a:t>MS Dhoni</a:t>
                      </a:r>
                      <a:endParaRPr lang="en-US" sz="1100"/>
                    </a:p>
                  </a:txBody>
                  <a:tcPr marL="38487" marR="38487" marT="38487" marB="38487" anchor="ctr"/>
                </a:tc>
                <a:tc>
                  <a:txBody>
                    <a:bodyPr/>
                    <a:lstStyle/>
                    <a:p>
                      <a:pPr algn="ctr">
                        <a:lnSpc>
                          <a:spcPts val="2121"/>
                        </a:lnSpc>
                        <a:defRPr/>
                      </a:pPr>
                      <a:r>
                        <a:rPr lang="en-US" sz="1515">
                          <a:solidFill>
                            <a:srgbClr val="000000"/>
                          </a:solidFill>
                        </a:rPr>
                        <a:t>31</a:t>
                      </a:r>
                      <a:endParaRPr lang="en-US" sz="1100"/>
                    </a:p>
                  </a:txBody>
                  <a:tcPr marL="38487" marR="38487" marT="38487" marB="38487" anchor="ctr"/>
                </a:tc>
                <a:tc>
                  <a:txBody>
                    <a:bodyPr/>
                    <a:lstStyle/>
                    <a:p>
                      <a:pPr algn="ctr">
                        <a:lnSpc>
                          <a:spcPts val="2121"/>
                        </a:lnSpc>
                        <a:defRPr/>
                      </a:pPr>
                      <a:r>
                        <a:rPr lang="en-US" sz="1515" dirty="0">
                          <a:solidFill>
                            <a:srgbClr val="000000"/>
                          </a:solidFill>
                        </a:rPr>
                        <a:t>39</a:t>
                      </a:r>
                      <a:endParaRPr lang="en-US" sz="1100" dirty="0"/>
                    </a:p>
                  </a:txBody>
                  <a:tcPr marL="38487" marR="38487" marT="38487" marB="38487" anchor="ctr"/>
                </a:tc>
                <a:tc>
                  <a:txBody>
                    <a:bodyPr/>
                    <a:lstStyle/>
                    <a:p>
                      <a:pPr algn="ctr">
                        <a:lnSpc>
                          <a:spcPts val="2121"/>
                        </a:lnSpc>
                        <a:defRPr/>
                      </a:pPr>
                      <a:r>
                        <a:rPr lang="en-US" sz="1515">
                          <a:solidFill>
                            <a:srgbClr val="000000"/>
                          </a:solidFill>
                        </a:rPr>
                        <a:t>1.26</a:t>
                      </a:r>
                      <a:endParaRPr lang="en-US" sz="1100"/>
                    </a:p>
                  </a:txBody>
                  <a:tcPr marL="38487" marR="38487" marT="38487" marB="38487" anchor="ctr"/>
                </a:tc>
                <a:extLst>
                  <a:ext uri="{0D108BD9-81ED-4DB2-BD59-A6C34878D82A}">
                    <a16:rowId xmlns:a16="http://schemas.microsoft.com/office/drawing/2014/main" val="10001"/>
                  </a:ext>
                </a:extLst>
              </a:tr>
              <a:tr h="532023">
                <a:tc>
                  <a:txBody>
                    <a:bodyPr/>
                    <a:lstStyle/>
                    <a:p>
                      <a:pPr algn="ctr">
                        <a:lnSpc>
                          <a:spcPts val="2121"/>
                        </a:lnSpc>
                        <a:defRPr/>
                      </a:pPr>
                      <a:r>
                        <a:rPr lang="en-US" sz="1515">
                          <a:solidFill>
                            <a:srgbClr val="000000"/>
                          </a:solidFill>
                        </a:rPr>
                        <a:t>WP Saha</a:t>
                      </a:r>
                      <a:endParaRPr lang="en-US" sz="1100"/>
                    </a:p>
                  </a:txBody>
                  <a:tcPr marL="38487" marR="38487" marT="38487" marB="38487" anchor="ctr"/>
                </a:tc>
                <a:tc>
                  <a:txBody>
                    <a:bodyPr/>
                    <a:lstStyle/>
                    <a:p>
                      <a:pPr algn="ctr">
                        <a:lnSpc>
                          <a:spcPts val="2121"/>
                        </a:lnSpc>
                        <a:defRPr/>
                      </a:pPr>
                      <a:r>
                        <a:rPr lang="en-US" sz="1515">
                          <a:solidFill>
                            <a:srgbClr val="000000"/>
                          </a:solidFill>
                        </a:rPr>
                        <a:t>16</a:t>
                      </a:r>
                      <a:endParaRPr lang="en-US" sz="1100"/>
                    </a:p>
                  </a:txBody>
                  <a:tcPr marL="38487" marR="38487" marT="38487" marB="38487" anchor="ctr"/>
                </a:tc>
                <a:tc>
                  <a:txBody>
                    <a:bodyPr/>
                    <a:lstStyle/>
                    <a:p>
                      <a:pPr algn="ctr">
                        <a:lnSpc>
                          <a:spcPts val="2121"/>
                        </a:lnSpc>
                        <a:defRPr/>
                      </a:pPr>
                      <a:r>
                        <a:rPr lang="en-US" sz="1515">
                          <a:solidFill>
                            <a:srgbClr val="000000"/>
                          </a:solidFill>
                        </a:rPr>
                        <a:t>20</a:t>
                      </a:r>
                      <a:endParaRPr lang="en-US" sz="1100"/>
                    </a:p>
                  </a:txBody>
                  <a:tcPr marL="38487" marR="38487" marT="38487" marB="38487" anchor="ctr"/>
                </a:tc>
                <a:tc>
                  <a:txBody>
                    <a:bodyPr/>
                    <a:lstStyle/>
                    <a:p>
                      <a:pPr algn="ctr">
                        <a:lnSpc>
                          <a:spcPts val="2121"/>
                        </a:lnSpc>
                        <a:defRPr/>
                      </a:pPr>
                      <a:r>
                        <a:rPr lang="en-US" sz="1515" dirty="0">
                          <a:solidFill>
                            <a:srgbClr val="000000"/>
                          </a:solidFill>
                        </a:rPr>
                        <a:t>1.25</a:t>
                      </a:r>
                      <a:endParaRPr lang="en-US" sz="1100" dirty="0"/>
                    </a:p>
                  </a:txBody>
                  <a:tcPr marL="38487" marR="38487" marT="38487" marB="38487" anchor="ctr"/>
                </a:tc>
                <a:extLst>
                  <a:ext uri="{0D108BD9-81ED-4DB2-BD59-A6C34878D82A}">
                    <a16:rowId xmlns:a16="http://schemas.microsoft.com/office/drawing/2014/main" val="10002"/>
                  </a:ext>
                </a:extLst>
              </a:tr>
            </a:tbl>
          </a:graphicData>
        </a:graphic>
      </p:graphicFrame>
      <p:grpSp>
        <p:nvGrpSpPr>
          <p:cNvPr id="39" name="Group 39"/>
          <p:cNvGrpSpPr/>
          <p:nvPr/>
        </p:nvGrpSpPr>
        <p:grpSpPr>
          <a:xfrm>
            <a:off x="11414304" y="5660303"/>
            <a:ext cx="3117440" cy="667320"/>
            <a:chOff x="0" y="-9169"/>
            <a:chExt cx="812800" cy="173988"/>
          </a:xfrm>
        </p:grpSpPr>
        <p:sp>
          <p:nvSpPr>
            <p:cNvPr id="40" name="Freeform 40"/>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41" name="TextBox 41"/>
            <p:cNvSpPr txBox="1"/>
            <p:nvPr/>
          </p:nvSpPr>
          <p:spPr>
            <a:xfrm>
              <a:off x="0" y="-9169"/>
              <a:ext cx="812800" cy="17398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42" name="Freeform 42"/>
          <p:cNvSpPr/>
          <p:nvPr/>
        </p:nvSpPr>
        <p:spPr>
          <a:xfrm>
            <a:off x="3974005" y="3977579"/>
            <a:ext cx="463896" cy="463896"/>
          </a:xfrm>
          <a:custGeom>
            <a:avLst/>
            <a:gdLst/>
            <a:ahLst/>
            <a:cxnLst/>
            <a:rect l="l" t="t" r="r" b="b"/>
            <a:pathLst>
              <a:path w="463896" h="463896">
                <a:moveTo>
                  <a:pt x="0" y="0"/>
                </a:moveTo>
                <a:lnTo>
                  <a:pt x="463895" y="0"/>
                </a:lnTo>
                <a:lnTo>
                  <a:pt x="463895" y="463896"/>
                </a:lnTo>
                <a:lnTo>
                  <a:pt x="0" y="4638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3" name="Freeform 43"/>
          <p:cNvSpPr/>
          <p:nvPr/>
        </p:nvSpPr>
        <p:spPr>
          <a:xfrm>
            <a:off x="17591058" y="7043494"/>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2135" y="6751901"/>
            <a:ext cx="2906299" cy="4114800"/>
          </a:xfrm>
          <a:custGeom>
            <a:avLst/>
            <a:gdLst/>
            <a:ahLst/>
            <a:cxnLst/>
            <a:rect l="l" t="t" r="r" b="b"/>
            <a:pathLst>
              <a:path w="2906299" h="4114800">
                <a:moveTo>
                  <a:pt x="0" y="0"/>
                </a:moveTo>
                <a:lnTo>
                  <a:pt x="2906298" y="0"/>
                </a:lnTo>
                <a:lnTo>
                  <a:pt x="29062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334946" y="263079"/>
            <a:ext cx="9405423" cy="1585305"/>
            <a:chOff x="0" y="0"/>
            <a:chExt cx="3056484" cy="515177"/>
          </a:xfrm>
        </p:grpSpPr>
        <p:sp>
          <p:nvSpPr>
            <p:cNvPr id="6" name="Freeform 6"/>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7" name="TextBox 7"/>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19823" y="625467"/>
            <a:ext cx="9835669" cy="860528"/>
          </a:xfrm>
          <a:prstGeom prst="rect">
            <a:avLst/>
          </a:prstGeom>
        </p:spPr>
        <p:txBody>
          <a:bodyPr lIns="0" tIns="0" rIns="0" bIns="0" rtlCol="0" anchor="t">
            <a:spAutoFit/>
          </a:bodyPr>
          <a:lstStyle/>
          <a:p>
            <a:pPr algn="ctr">
              <a:lnSpc>
                <a:spcPts val="6854"/>
              </a:lnSpc>
            </a:pPr>
            <a:r>
              <a:rPr lang="en-US" sz="5483" spc="159" dirty="0">
                <a:solidFill>
                  <a:srgbClr val="797A1D"/>
                </a:solidFill>
                <a:latin typeface="Georgia Pro Bold"/>
              </a:rPr>
              <a:t>Additional Question 1</a:t>
            </a:r>
          </a:p>
        </p:txBody>
      </p:sp>
      <p:sp>
        <p:nvSpPr>
          <p:cNvPr id="9" name="Freeform 9"/>
          <p:cNvSpPr/>
          <p:nvPr/>
        </p:nvSpPr>
        <p:spPr>
          <a:xfrm rot="-296771" flipH="1">
            <a:off x="16620392" y="559236"/>
            <a:ext cx="2455443" cy="3476469"/>
          </a:xfrm>
          <a:custGeom>
            <a:avLst/>
            <a:gdLst/>
            <a:ahLst/>
            <a:cxnLst/>
            <a:rect l="l" t="t" r="r" b="b"/>
            <a:pathLst>
              <a:path w="2455443" h="3476469">
                <a:moveTo>
                  <a:pt x="2455443" y="0"/>
                </a:moveTo>
                <a:lnTo>
                  <a:pt x="0" y="0"/>
                </a:lnTo>
                <a:lnTo>
                  <a:pt x="0" y="3476469"/>
                </a:lnTo>
                <a:lnTo>
                  <a:pt x="2455443" y="3476469"/>
                </a:lnTo>
                <a:lnTo>
                  <a:pt x="24554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401250" y="98254"/>
            <a:ext cx="375967" cy="375967"/>
          </a:xfrm>
          <a:custGeom>
            <a:avLst/>
            <a:gdLst/>
            <a:ahLst/>
            <a:cxnLst/>
            <a:rect l="l" t="t" r="r" b="b"/>
            <a:pathLst>
              <a:path w="375967" h="375967">
                <a:moveTo>
                  <a:pt x="0" y="0"/>
                </a:moveTo>
                <a:lnTo>
                  <a:pt x="375967" y="0"/>
                </a:lnTo>
                <a:lnTo>
                  <a:pt x="375967" y="375968"/>
                </a:lnTo>
                <a:lnTo>
                  <a:pt x="0" y="375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764401" y="1632105"/>
            <a:ext cx="375967" cy="375967"/>
          </a:xfrm>
          <a:custGeom>
            <a:avLst/>
            <a:gdLst/>
            <a:ahLst/>
            <a:cxnLst/>
            <a:rect l="l" t="t" r="r" b="b"/>
            <a:pathLst>
              <a:path w="375967" h="375967">
                <a:moveTo>
                  <a:pt x="0" y="0"/>
                </a:moveTo>
                <a:lnTo>
                  <a:pt x="375967" y="0"/>
                </a:lnTo>
                <a:lnTo>
                  <a:pt x="375967" y="375967"/>
                </a:lnTo>
                <a:lnTo>
                  <a:pt x="0" y="375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1290296" y="2351341"/>
            <a:ext cx="9715881" cy="2500102"/>
            <a:chOff x="0" y="0"/>
            <a:chExt cx="1333316" cy="343090"/>
          </a:xfrm>
        </p:grpSpPr>
        <p:sp>
          <p:nvSpPr>
            <p:cNvPr id="13" name="Freeform 13"/>
            <p:cNvSpPr/>
            <p:nvPr/>
          </p:nvSpPr>
          <p:spPr>
            <a:xfrm>
              <a:off x="0" y="0"/>
              <a:ext cx="1333316" cy="343090"/>
            </a:xfrm>
            <a:custGeom>
              <a:avLst/>
              <a:gdLst/>
              <a:ahLst/>
              <a:cxnLst/>
              <a:rect l="l" t="t" r="r" b="b"/>
              <a:pathLst>
                <a:path w="1333316" h="343090">
                  <a:moveTo>
                    <a:pt x="36654" y="0"/>
                  </a:moveTo>
                  <a:lnTo>
                    <a:pt x="1296662" y="0"/>
                  </a:lnTo>
                  <a:cubicBezTo>
                    <a:pt x="1316905" y="0"/>
                    <a:pt x="1333316" y="16411"/>
                    <a:pt x="1333316" y="36654"/>
                  </a:cubicBezTo>
                  <a:lnTo>
                    <a:pt x="1333316" y="306436"/>
                  </a:lnTo>
                  <a:cubicBezTo>
                    <a:pt x="1333316" y="326680"/>
                    <a:pt x="1316905" y="343090"/>
                    <a:pt x="1296662" y="343090"/>
                  </a:cubicBezTo>
                  <a:lnTo>
                    <a:pt x="36654" y="343090"/>
                  </a:lnTo>
                  <a:cubicBezTo>
                    <a:pt x="16411" y="343090"/>
                    <a:pt x="0" y="326680"/>
                    <a:pt x="0" y="306436"/>
                  </a:cubicBezTo>
                  <a:lnTo>
                    <a:pt x="0" y="36654"/>
                  </a:lnTo>
                  <a:cubicBezTo>
                    <a:pt x="0" y="16411"/>
                    <a:pt x="16411" y="0"/>
                    <a:pt x="36654" y="0"/>
                  </a:cubicBezTo>
                  <a:close/>
                </a:path>
              </a:pathLst>
            </a:custGeom>
            <a:solidFill>
              <a:srgbClr val="DEDD91"/>
            </a:solidFill>
            <a:ln cap="rnd">
              <a:noFill/>
              <a:prstDash val="solid"/>
              <a:round/>
            </a:ln>
          </p:spPr>
        </p:sp>
        <p:sp>
          <p:nvSpPr>
            <p:cNvPr id="14" name="TextBox 14"/>
            <p:cNvSpPr txBox="1"/>
            <p:nvPr/>
          </p:nvSpPr>
          <p:spPr>
            <a:xfrm>
              <a:off x="0" y="-38100"/>
              <a:ext cx="1333316" cy="38119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483520" y="2058202"/>
            <a:ext cx="3086100" cy="625906"/>
            <a:chOff x="0" y="0"/>
            <a:chExt cx="812800" cy="164848"/>
          </a:xfrm>
        </p:grpSpPr>
        <p:sp>
          <p:nvSpPr>
            <p:cNvPr id="16" name="Freeform 16"/>
            <p:cNvSpPr/>
            <p:nvPr/>
          </p:nvSpPr>
          <p:spPr>
            <a:xfrm>
              <a:off x="0" y="0"/>
              <a:ext cx="812800" cy="164848"/>
            </a:xfrm>
            <a:custGeom>
              <a:avLst/>
              <a:gdLst/>
              <a:ahLst/>
              <a:cxnLst/>
              <a:rect l="l" t="t" r="r" b="b"/>
              <a:pathLst>
                <a:path w="812800" h="164848">
                  <a:moveTo>
                    <a:pt x="82424" y="0"/>
                  </a:moveTo>
                  <a:lnTo>
                    <a:pt x="730376" y="0"/>
                  </a:lnTo>
                  <a:cubicBezTo>
                    <a:pt x="775898" y="0"/>
                    <a:pt x="812800" y="36902"/>
                    <a:pt x="812800" y="82424"/>
                  </a:cubicBezTo>
                  <a:lnTo>
                    <a:pt x="812800" y="82424"/>
                  </a:lnTo>
                  <a:cubicBezTo>
                    <a:pt x="812800" y="104284"/>
                    <a:pt x="804116" y="125249"/>
                    <a:pt x="788659" y="140706"/>
                  </a:cubicBezTo>
                  <a:cubicBezTo>
                    <a:pt x="773201" y="156164"/>
                    <a:pt x="752236" y="164848"/>
                    <a:pt x="730376" y="164848"/>
                  </a:cubicBezTo>
                  <a:lnTo>
                    <a:pt x="82424" y="164848"/>
                  </a:lnTo>
                  <a:cubicBezTo>
                    <a:pt x="36902" y="164848"/>
                    <a:pt x="0" y="127945"/>
                    <a:pt x="0" y="82424"/>
                  </a:cubicBezTo>
                  <a:lnTo>
                    <a:pt x="0" y="82424"/>
                  </a:lnTo>
                  <a:cubicBezTo>
                    <a:pt x="0" y="36902"/>
                    <a:pt x="36902" y="0"/>
                    <a:pt x="82424" y="0"/>
                  </a:cubicBezTo>
                  <a:close/>
                </a:path>
              </a:pathLst>
            </a:custGeom>
            <a:solidFill>
              <a:srgbClr val="797A1D"/>
            </a:solidFill>
          </p:spPr>
        </p:sp>
        <p:sp>
          <p:nvSpPr>
            <p:cNvPr id="17" name="TextBox 17"/>
            <p:cNvSpPr txBox="1"/>
            <p:nvPr/>
          </p:nvSpPr>
          <p:spPr>
            <a:xfrm>
              <a:off x="0" y="0"/>
              <a:ext cx="812800"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a:rPr>
                <a:t>Question 1</a:t>
              </a:r>
            </a:p>
          </p:txBody>
        </p:sp>
      </p:grpSp>
      <p:grpSp>
        <p:nvGrpSpPr>
          <p:cNvPr id="18" name="Group 18"/>
          <p:cNvGrpSpPr/>
          <p:nvPr/>
        </p:nvGrpSpPr>
        <p:grpSpPr>
          <a:xfrm>
            <a:off x="351014" y="5430213"/>
            <a:ext cx="10218606" cy="4620359"/>
            <a:chOff x="0" y="0"/>
            <a:chExt cx="1402305" cy="634055"/>
          </a:xfrm>
        </p:grpSpPr>
        <p:sp>
          <p:nvSpPr>
            <p:cNvPr id="19" name="Freeform 19"/>
            <p:cNvSpPr/>
            <p:nvPr/>
          </p:nvSpPr>
          <p:spPr>
            <a:xfrm>
              <a:off x="0" y="0"/>
              <a:ext cx="1402305" cy="634055"/>
            </a:xfrm>
            <a:custGeom>
              <a:avLst/>
              <a:gdLst/>
              <a:ahLst/>
              <a:cxnLst/>
              <a:rect l="l" t="t" r="r" b="b"/>
              <a:pathLst>
                <a:path w="1402305" h="634055">
                  <a:moveTo>
                    <a:pt x="34851" y="0"/>
                  </a:moveTo>
                  <a:lnTo>
                    <a:pt x="1367454" y="0"/>
                  </a:lnTo>
                  <a:cubicBezTo>
                    <a:pt x="1376697" y="0"/>
                    <a:pt x="1385562" y="3672"/>
                    <a:pt x="1392098" y="10208"/>
                  </a:cubicBezTo>
                  <a:cubicBezTo>
                    <a:pt x="1398634" y="16743"/>
                    <a:pt x="1402305" y="25608"/>
                    <a:pt x="1402305" y="34851"/>
                  </a:cubicBezTo>
                  <a:lnTo>
                    <a:pt x="1402305" y="599204"/>
                  </a:lnTo>
                  <a:cubicBezTo>
                    <a:pt x="1402305" y="608447"/>
                    <a:pt x="1398634" y="617311"/>
                    <a:pt x="1392098" y="623847"/>
                  </a:cubicBezTo>
                  <a:cubicBezTo>
                    <a:pt x="1385562" y="630383"/>
                    <a:pt x="1376697" y="634055"/>
                    <a:pt x="1367454" y="634055"/>
                  </a:cubicBezTo>
                  <a:lnTo>
                    <a:pt x="34851" y="634055"/>
                  </a:lnTo>
                  <a:cubicBezTo>
                    <a:pt x="25608" y="634055"/>
                    <a:pt x="16743" y="630383"/>
                    <a:pt x="10208" y="623847"/>
                  </a:cubicBezTo>
                  <a:cubicBezTo>
                    <a:pt x="3672" y="617311"/>
                    <a:pt x="0" y="608447"/>
                    <a:pt x="0" y="599204"/>
                  </a:cubicBezTo>
                  <a:lnTo>
                    <a:pt x="0" y="34851"/>
                  </a:lnTo>
                  <a:cubicBezTo>
                    <a:pt x="0" y="25608"/>
                    <a:pt x="3672" y="16743"/>
                    <a:pt x="10208" y="10208"/>
                  </a:cubicBezTo>
                  <a:cubicBezTo>
                    <a:pt x="16743" y="3672"/>
                    <a:pt x="25608" y="0"/>
                    <a:pt x="34851" y="0"/>
                  </a:cubicBezTo>
                  <a:close/>
                </a:path>
              </a:pathLst>
            </a:custGeom>
            <a:solidFill>
              <a:srgbClr val="FFF2B7"/>
            </a:solidFill>
            <a:ln cap="rnd">
              <a:noFill/>
              <a:prstDash val="solid"/>
              <a:round/>
            </a:ln>
          </p:spPr>
        </p:sp>
        <p:sp>
          <p:nvSpPr>
            <p:cNvPr id="20" name="TextBox 20"/>
            <p:cNvSpPr txBox="1"/>
            <p:nvPr/>
          </p:nvSpPr>
          <p:spPr>
            <a:xfrm>
              <a:off x="0" y="-38100"/>
              <a:ext cx="1402305" cy="67215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762111" y="5076763"/>
            <a:ext cx="3086100" cy="666403"/>
            <a:chOff x="0" y="-10666"/>
            <a:chExt cx="812800" cy="175514"/>
          </a:xfrm>
        </p:grpSpPr>
        <p:sp>
          <p:nvSpPr>
            <p:cNvPr id="22" name="Freeform 22"/>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3" name="TextBox 23"/>
            <p:cNvSpPr txBox="1"/>
            <p:nvPr/>
          </p:nvSpPr>
          <p:spPr>
            <a:xfrm>
              <a:off x="0" y="-10666"/>
              <a:ext cx="812800" cy="175513"/>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4" name="Group 24"/>
          <p:cNvGrpSpPr/>
          <p:nvPr/>
        </p:nvGrpSpPr>
        <p:grpSpPr>
          <a:xfrm>
            <a:off x="11955492" y="1414372"/>
            <a:ext cx="4363816" cy="3947723"/>
            <a:chOff x="0" y="0"/>
            <a:chExt cx="598849" cy="541748"/>
          </a:xfrm>
        </p:grpSpPr>
        <p:sp>
          <p:nvSpPr>
            <p:cNvPr id="25" name="Freeform 25"/>
            <p:cNvSpPr/>
            <p:nvPr/>
          </p:nvSpPr>
          <p:spPr>
            <a:xfrm>
              <a:off x="0" y="0"/>
              <a:ext cx="598849" cy="541748"/>
            </a:xfrm>
            <a:custGeom>
              <a:avLst/>
              <a:gdLst/>
              <a:ahLst/>
              <a:cxnLst/>
              <a:rect l="l" t="t" r="r" b="b"/>
              <a:pathLst>
                <a:path w="598849" h="541748">
                  <a:moveTo>
                    <a:pt x="81609" y="0"/>
                  </a:moveTo>
                  <a:lnTo>
                    <a:pt x="517240" y="0"/>
                  </a:lnTo>
                  <a:cubicBezTo>
                    <a:pt x="562311" y="0"/>
                    <a:pt x="598849" y="36538"/>
                    <a:pt x="598849" y="81609"/>
                  </a:cubicBezTo>
                  <a:lnTo>
                    <a:pt x="598849" y="460139"/>
                  </a:lnTo>
                  <a:cubicBezTo>
                    <a:pt x="598849" y="505211"/>
                    <a:pt x="562311" y="541748"/>
                    <a:pt x="517240" y="541748"/>
                  </a:cubicBezTo>
                  <a:lnTo>
                    <a:pt x="81609" y="541748"/>
                  </a:lnTo>
                  <a:cubicBezTo>
                    <a:pt x="36538" y="541748"/>
                    <a:pt x="0" y="505211"/>
                    <a:pt x="0" y="460139"/>
                  </a:cubicBezTo>
                  <a:lnTo>
                    <a:pt x="0" y="81609"/>
                  </a:lnTo>
                  <a:cubicBezTo>
                    <a:pt x="0" y="36538"/>
                    <a:pt x="36538" y="0"/>
                    <a:pt x="81609" y="0"/>
                  </a:cubicBezTo>
                  <a:close/>
                </a:path>
              </a:pathLst>
            </a:custGeom>
            <a:solidFill>
              <a:srgbClr val="DEDD91"/>
            </a:solidFill>
            <a:ln cap="rnd">
              <a:noFill/>
              <a:prstDash val="solid"/>
              <a:round/>
            </a:ln>
          </p:spPr>
        </p:sp>
        <p:sp>
          <p:nvSpPr>
            <p:cNvPr id="26" name="TextBox 26"/>
            <p:cNvSpPr txBox="1"/>
            <p:nvPr/>
          </p:nvSpPr>
          <p:spPr>
            <a:xfrm>
              <a:off x="0" y="-38100"/>
              <a:ext cx="598849" cy="579848"/>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1723545" y="1907260"/>
            <a:ext cx="463896" cy="463896"/>
          </a:xfrm>
          <a:custGeom>
            <a:avLst/>
            <a:gdLst/>
            <a:ahLst/>
            <a:cxnLst/>
            <a:rect l="l" t="t" r="r" b="b"/>
            <a:pathLst>
              <a:path w="463896" h="463896">
                <a:moveTo>
                  <a:pt x="0" y="0"/>
                </a:moveTo>
                <a:lnTo>
                  <a:pt x="463895" y="0"/>
                </a:lnTo>
                <a:lnTo>
                  <a:pt x="463895" y="463895"/>
                </a:lnTo>
                <a:lnTo>
                  <a:pt x="0" y="4638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28" name="Picture 28"/>
          <p:cNvPicPr>
            <a:picLocks noChangeAspect="1"/>
          </p:cNvPicPr>
          <p:nvPr/>
        </p:nvPicPr>
        <p:blipFill>
          <a:blip r:embed="rId10"/>
          <a:stretch>
            <a:fillRect/>
          </a:stretch>
        </p:blipFill>
        <p:spPr>
          <a:xfrm>
            <a:off x="12690146" y="1597569"/>
            <a:ext cx="2787614" cy="3756971"/>
          </a:xfrm>
          <a:prstGeom prst="rect">
            <a:avLst/>
          </a:prstGeom>
        </p:spPr>
      </p:pic>
      <p:grpSp>
        <p:nvGrpSpPr>
          <p:cNvPr id="29" name="Group 29"/>
          <p:cNvGrpSpPr/>
          <p:nvPr/>
        </p:nvGrpSpPr>
        <p:grpSpPr>
          <a:xfrm>
            <a:off x="13462627" y="1101415"/>
            <a:ext cx="2572461" cy="625910"/>
            <a:chOff x="0" y="-1"/>
            <a:chExt cx="677521" cy="164849"/>
          </a:xfrm>
        </p:grpSpPr>
        <p:sp>
          <p:nvSpPr>
            <p:cNvPr id="30" name="Freeform 30"/>
            <p:cNvSpPr/>
            <p:nvPr/>
          </p:nvSpPr>
          <p:spPr>
            <a:xfrm>
              <a:off x="0" y="0"/>
              <a:ext cx="677521" cy="164848"/>
            </a:xfrm>
            <a:custGeom>
              <a:avLst/>
              <a:gdLst/>
              <a:ahLst/>
              <a:cxnLst/>
              <a:rect l="l" t="t" r="r" b="b"/>
              <a:pathLst>
                <a:path w="677521" h="164848">
                  <a:moveTo>
                    <a:pt x="82424" y="0"/>
                  </a:moveTo>
                  <a:lnTo>
                    <a:pt x="595097" y="0"/>
                  </a:lnTo>
                  <a:cubicBezTo>
                    <a:pt x="616957" y="0"/>
                    <a:pt x="637922" y="8684"/>
                    <a:pt x="653379" y="24141"/>
                  </a:cubicBezTo>
                  <a:cubicBezTo>
                    <a:pt x="668837" y="39599"/>
                    <a:pt x="677521" y="60564"/>
                    <a:pt x="677521" y="82424"/>
                  </a:cubicBezTo>
                  <a:lnTo>
                    <a:pt x="677521" y="82424"/>
                  </a:lnTo>
                  <a:cubicBezTo>
                    <a:pt x="677521" y="104284"/>
                    <a:pt x="668837" y="125249"/>
                    <a:pt x="653379" y="140706"/>
                  </a:cubicBezTo>
                  <a:cubicBezTo>
                    <a:pt x="637922" y="156164"/>
                    <a:pt x="616957" y="164848"/>
                    <a:pt x="595097"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31" name="TextBox 31"/>
            <p:cNvSpPr txBox="1"/>
            <p:nvPr/>
          </p:nvSpPr>
          <p:spPr>
            <a:xfrm>
              <a:off x="0" y="-1"/>
              <a:ext cx="677521"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grpSp>
        <p:nvGrpSpPr>
          <p:cNvPr id="32" name="Group 32"/>
          <p:cNvGrpSpPr/>
          <p:nvPr/>
        </p:nvGrpSpPr>
        <p:grpSpPr>
          <a:xfrm>
            <a:off x="11006178" y="5975883"/>
            <a:ext cx="6816828" cy="3282417"/>
            <a:chOff x="0" y="0"/>
            <a:chExt cx="926073" cy="445920"/>
          </a:xfrm>
        </p:grpSpPr>
        <p:sp>
          <p:nvSpPr>
            <p:cNvPr id="33" name="Freeform 33"/>
            <p:cNvSpPr/>
            <p:nvPr/>
          </p:nvSpPr>
          <p:spPr>
            <a:xfrm>
              <a:off x="0" y="0"/>
              <a:ext cx="926073" cy="445920"/>
            </a:xfrm>
            <a:custGeom>
              <a:avLst/>
              <a:gdLst/>
              <a:ahLst/>
              <a:cxnLst/>
              <a:rect l="l" t="t" r="r" b="b"/>
              <a:pathLst>
                <a:path w="926073" h="445920">
                  <a:moveTo>
                    <a:pt x="52243" y="0"/>
                  </a:moveTo>
                  <a:lnTo>
                    <a:pt x="873830" y="0"/>
                  </a:lnTo>
                  <a:cubicBezTo>
                    <a:pt x="887686" y="0"/>
                    <a:pt x="900974" y="5504"/>
                    <a:pt x="910772" y="15301"/>
                  </a:cubicBezTo>
                  <a:cubicBezTo>
                    <a:pt x="920569" y="25099"/>
                    <a:pt x="926073" y="38387"/>
                    <a:pt x="926073" y="52243"/>
                  </a:cubicBezTo>
                  <a:lnTo>
                    <a:pt x="926073" y="393677"/>
                  </a:lnTo>
                  <a:cubicBezTo>
                    <a:pt x="926073" y="407533"/>
                    <a:pt x="920569" y="420821"/>
                    <a:pt x="910772" y="430618"/>
                  </a:cubicBezTo>
                  <a:cubicBezTo>
                    <a:pt x="900974" y="440416"/>
                    <a:pt x="887686" y="445920"/>
                    <a:pt x="873830" y="445920"/>
                  </a:cubicBezTo>
                  <a:lnTo>
                    <a:pt x="52243" y="445920"/>
                  </a:lnTo>
                  <a:cubicBezTo>
                    <a:pt x="38387" y="445920"/>
                    <a:pt x="25099" y="440416"/>
                    <a:pt x="15301" y="430618"/>
                  </a:cubicBezTo>
                  <a:cubicBezTo>
                    <a:pt x="5504" y="420821"/>
                    <a:pt x="0" y="407533"/>
                    <a:pt x="0" y="393677"/>
                  </a:cubicBezTo>
                  <a:lnTo>
                    <a:pt x="0" y="52243"/>
                  </a:lnTo>
                  <a:cubicBezTo>
                    <a:pt x="0" y="38387"/>
                    <a:pt x="5504" y="25099"/>
                    <a:pt x="15301" y="15301"/>
                  </a:cubicBezTo>
                  <a:cubicBezTo>
                    <a:pt x="25099" y="5504"/>
                    <a:pt x="38387" y="0"/>
                    <a:pt x="52243" y="0"/>
                  </a:cubicBezTo>
                  <a:close/>
                </a:path>
              </a:pathLst>
            </a:custGeom>
            <a:solidFill>
              <a:srgbClr val="DEDD91"/>
            </a:solidFill>
            <a:ln cap="rnd">
              <a:noFill/>
              <a:prstDash val="solid"/>
              <a:round/>
            </a:ln>
          </p:spPr>
        </p:sp>
        <p:sp>
          <p:nvSpPr>
            <p:cNvPr id="34" name="TextBox 34"/>
            <p:cNvSpPr txBox="1"/>
            <p:nvPr/>
          </p:nvSpPr>
          <p:spPr>
            <a:xfrm>
              <a:off x="0" y="-38100"/>
              <a:ext cx="926073" cy="48402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0335317" y="9023997"/>
            <a:ext cx="468606" cy="468606"/>
          </a:xfrm>
          <a:custGeom>
            <a:avLst/>
            <a:gdLst/>
            <a:ahLst/>
            <a:cxnLst/>
            <a:rect l="l" t="t" r="r" b="b"/>
            <a:pathLst>
              <a:path w="468606" h="468606">
                <a:moveTo>
                  <a:pt x="0" y="0"/>
                </a:moveTo>
                <a:lnTo>
                  <a:pt x="468606" y="0"/>
                </a:lnTo>
                <a:lnTo>
                  <a:pt x="468606" y="468606"/>
                </a:lnTo>
                <a:lnTo>
                  <a:pt x="0" y="4686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7" name="Group 37"/>
          <p:cNvGrpSpPr/>
          <p:nvPr/>
        </p:nvGrpSpPr>
        <p:grpSpPr>
          <a:xfrm>
            <a:off x="11414304" y="5685809"/>
            <a:ext cx="3117440" cy="641814"/>
            <a:chOff x="0" y="-2519"/>
            <a:chExt cx="812800" cy="167338"/>
          </a:xfrm>
        </p:grpSpPr>
        <p:sp>
          <p:nvSpPr>
            <p:cNvPr id="38" name="Freeform 38"/>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39" name="TextBox 39"/>
            <p:cNvSpPr txBox="1"/>
            <p:nvPr/>
          </p:nvSpPr>
          <p:spPr>
            <a:xfrm>
              <a:off x="0" y="-2519"/>
              <a:ext cx="812800" cy="16733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40" name="Freeform 40"/>
          <p:cNvSpPr/>
          <p:nvPr/>
        </p:nvSpPr>
        <p:spPr>
          <a:xfrm>
            <a:off x="1058349" y="3903138"/>
            <a:ext cx="463896" cy="463896"/>
          </a:xfrm>
          <a:custGeom>
            <a:avLst/>
            <a:gdLst/>
            <a:ahLst/>
            <a:cxnLst/>
            <a:rect l="l" t="t" r="r" b="b"/>
            <a:pathLst>
              <a:path w="463896" h="463896">
                <a:moveTo>
                  <a:pt x="0" y="0"/>
                </a:moveTo>
                <a:lnTo>
                  <a:pt x="463895" y="0"/>
                </a:lnTo>
                <a:lnTo>
                  <a:pt x="463895" y="463896"/>
                </a:lnTo>
                <a:lnTo>
                  <a:pt x="0" y="4638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1" name="Freeform 41"/>
          <p:cNvSpPr/>
          <p:nvPr/>
        </p:nvSpPr>
        <p:spPr>
          <a:xfrm>
            <a:off x="17591058" y="7043494"/>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2" name="TextBox 42"/>
          <p:cNvSpPr txBox="1"/>
          <p:nvPr/>
        </p:nvSpPr>
        <p:spPr>
          <a:xfrm>
            <a:off x="1580367" y="3044438"/>
            <a:ext cx="9174975" cy="1180465"/>
          </a:xfrm>
          <a:prstGeom prst="rect">
            <a:avLst/>
          </a:prstGeom>
        </p:spPr>
        <p:txBody>
          <a:bodyPr lIns="0" tIns="0" rIns="0" bIns="0" rtlCol="0" anchor="t">
            <a:spAutoFit/>
          </a:bodyPr>
          <a:lstStyle/>
          <a:p>
            <a:pPr algn="ctr">
              <a:lnSpc>
                <a:spcPts val="4759"/>
              </a:lnSpc>
            </a:pPr>
            <a:r>
              <a:rPr lang="en-US" sz="3399">
                <a:solidFill>
                  <a:srgbClr val="797A1D"/>
                </a:solidFill>
                <a:latin typeface="Canva Sans"/>
              </a:rPr>
              <a:t>Get the count of cities that have hosted an IPL match</a:t>
            </a:r>
          </a:p>
        </p:txBody>
      </p:sp>
      <p:sp>
        <p:nvSpPr>
          <p:cNvPr id="43" name="Freeform 43"/>
          <p:cNvSpPr/>
          <p:nvPr/>
        </p:nvSpPr>
        <p:spPr>
          <a:xfrm>
            <a:off x="622123" y="6460778"/>
            <a:ext cx="9503643" cy="2670650"/>
          </a:xfrm>
          <a:custGeom>
            <a:avLst/>
            <a:gdLst/>
            <a:ahLst/>
            <a:cxnLst/>
            <a:rect l="l" t="t" r="r" b="b"/>
            <a:pathLst>
              <a:path w="9503643" h="2670650">
                <a:moveTo>
                  <a:pt x="0" y="0"/>
                </a:moveTo>
                <a:lnTo>
                  <a:pt x="9503644" y="0"/>
                </a:lnTo>
                <a:lnTo>
                  <a:pt x="9503644" y="2670650"/>
                </a:lnTo>
                <a:lnTo>
                  <a:pt x="0" y="2670650"/>
                </a:lnTo>
                <a:lnTo>
                  <a:pt x="0" y="0"/>
                </a:lnTo>
                <a:close/>
              </a:path>
            </a:pathLst>
          </a:custGeom>
          <a:blipFill>
            <a:blip r:embed="rId11"/>
            <a:stretch>
              <a:fillRect t="-116607" b="-139247"/>
            </a:stretch>
          </a:blipFill>
        </p:spPr>
      </p:sp>
      <p:sp>
        <p:nvSpPr>
          <p:cNvPr id="44" name="Rectangle: Rounded Corners 43">
            <a:extLst>
              <a:ext uri="{FF2B5EF4-FFF2-40B4-BE49-F238E27FC236}">
                <a16:creationId xmlns:a16="http://schemas.microsoft.com/office/drawing/2014/main" id="{50291473-1171-3C0D-755A-915FB0E14524}"/>
              </a:ext>
            </a:extLst>
          </p:cNvPr>
          <p:cNvSpPr/>
          <p:nvPr/>
        </p:nvSpPr>
        <p:spPr>
          <a:xfrm>
            <a:off x="12022769" y="6877934"/>
            <a:ext cx="4741231"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36" name="Table 36"/>
          <p:cNvGraphicFramePr>
            <a:graphicFrameLocks noGrp="1"/>
          </p:cNvGraphicFramePr>
          <p:nvPr>
            <p:extLst>
              <p:ext uri="{D42A27DB-BD31-4B8C-83A1-F6EECF244321}">
                <p14:modId xmlns:p14="http://schemas.microsoft.com/office/powerpoint/2010/main" val="598376574"/>
              </p:ext>
            </p:extLst>
          </p:nvPr>
        </p:nvGraphicFramePr>
        <p:xfrm>
          <a:off x="11296248" y="6658892"/>
          <a:ext cx="6142488" cy="1513227"/>
        </p:xfrm>
        <a:graphic>
          <a:graphicData uri="http://schemas.openxmlformats.org/drawingml/2006/table">
            <a:tbl>
              <a:tblPr>
                <a:tableStyleId>{2D5ABB26-0587-4C30-8999-92F81FD0307C}</a:tableStyleId>
              </a:tblPr>
              <a:tblGrid>
                <a:gridCol w="6142488">
                  <a:extLst>
                    <a:ext uri="{9D8B030D-6E8A-4147-A177-3AD203B41FA5}">
                      <a16:colId xmlns:a16="http://schemas.microsoft.com/office/drawing/2014/main" val="20000"/>
                    </a:ext>
                  </a:extLst>
                </a:gridCol>
              </a:tblGrid>
              <a:tr h="1000719">
                <a:tc>
                  <a:txBody>
                    <a:bodyPr/>
                    <a:lstStyle/>
                    <a:p>
                      <a:pPr algn="ctr">
                        <a:lnSpc>
                          <a:spcPts val="2121"/>
                        </a:lnSpc>
                        <a:defRPr/>
                      </a:pPr>
                      <a:r>
                        <a:rPr lang="en-US" sz="1515" dirty="0">
                          <a:solidFill>
                            <a:schemeClr val="bg1"/>
                          </a:solidFill>
                        </a:rPr>
                        <a:t>Count Of Cities</a:t>
                      </a:r>
                      <a:endParaRPr lang="en-US" sz="1100" dirty="0">
                        <a:solidFill>
                          <a:schemeClr val="bg1"/>
                        </a:solidFill>
                      </a:endParaRPr>
                    </a:p>
                  </a:txBody>
                  <a:tcPr marL="38487" marR="38487" marT="38487" marB="38487" anchor="ctr"/>
                </a:tc>
                <a:extLst>
                  <a:ext uri="{0D108BD9-81ED-4DB2-BD59-A6C34878D82A}">
                    <a16:rowId xmlns:a16="http://schemas.microsoft.com/office/drawing/2014/main" val="10000"/>
                  </a:ext>
                </a:extLst>
              </a:tr>
              <a:tr h="512508">
                <a:tc>
                  <a:txBody>
                    <a:bodyPr/>
                    <a:lstStyle/>
                    <a:p>
                      <a:pPr algn="ctr">
                        <a:lnSpc>
                          <a:spcPts val="2121"/>
                        </a:lnSpc>
                        <a:defRPr/>
                      </a:pPr>
                      <a:r>
                        <a:rPr lang="en-US" sz="1515" dirty="0">
                          <a:solidFill>
                            <a:srgbClr val="000000"/>
                          </a:solidFill>
                        </a:rPr>
                        <a:t>33</a:t>
                      </a:r>
                      <a:endParaRPr lang="en-US" sz="1100" dirty="0"/>
                    </a:p>
                  </a:txBody>
                  <a:tcPr marL="38487" marR="38487" marT="38487" marB="38487"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2135" y="6751901"/>
            <a:ext cx="2906299" cy="4114800"/>
          </a:xfrm>
          <a:custGeom>
            <a:avLst/>
            <a:gdLst/>
            <a:ahLst/>
            <a:cxnLst/>
            <a:rect l="l" t="t" r="r" b="b"/>
            <a:pathLst>
              <a:path w="2906299" h="4114800">
                <a:moveTo>
                  <a:pt x="0" y="0"/>
                </a:moveTo>
                <a:lnTo>
                  <a:pt x="2906298" y="0"/>
                </a:lnTo>
                <a:lnTo>
                  <a:pt x="29062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334946" y="263079"/>
            <a:ext cx="9405423" cy="1585305"/>
            <a:chOff x="0" y="0"/>
            <a:chExt cx="3056484" cy="515177"/>
          </a:xfrm>
        </p:grpSpPr>
        <p:sp>
          <p:nvSpPr>
            <p:cNvPr id="6" name="Freeform 6"/>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7" name="TextBox 7"/>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19823" y="625467"/>
            <a:ext cx="9835669" cy="860528"/>
          </a:xfrm>
          <a:prstGeom prst="rect">
            <a:avLst/>
          </a:prstGeom>
        </p:spPr>
        <p:txBody>
          <a:bodyPr lIns="0" tIns="0" rIns="0" bIns="0" rtlCol="0" anchor="t">
            <a:spAutoFit/>
          </a:bodyPr>
          <a:lstStyle/>
          <a:p>
            <a:pPr algn="ctr">
              <a:lnSpc>
                <a:spcPts val="6854"/>
              </a:lnSpc>
            </a:pPr>
            <a:r>
              <a:rPr lang="en-US" sz="5483" spc="159" dirty="0">
                <a:solidFill>
                  <a:srgbClr val="797A1D"/>
                </a:solidFill>
                <a:latin typeface="Georgia Pro Bold"/>
              </a:rPr>
              <a:t>Additional Question 2</a:t>
            </a:r>
          </a:p>
        </p:txBody>
      </p:sp>
      <p:sp>
        <p:nvSpPr>
          <p:cNvPr id="9" name="Freeform 9"/>
          <p:cNvSpPr/>
          <p:nvPr/>
        </p:nvSpPr>
        <p:spPr>
          <a:xfrm rot="-296771" flipH="1">
            <a:off x="16620392" y="559236"/>
            <a:ext cx="2455443" cy="3476469"/>
          </a:xfrm>
          <a:custGeom>
            <a:avLst/>
            <a:gdLst/>
            <a:ahLst/>
            <a:cxnLst/>
            <a:rect l="l" t="t" r="r" b="b"/>
            <a:pathLst>
              <a:path w="2455443" h="3476469">
                <a:moveTo>
                  <a:pt x="2455443" y="0"/>
                </a:moveTo>
                <a:lnTo>
                  <a:pt x="0" y="0"/>
                </a:lnTo>
                <a:lnTo>
                  <a:pt x="0" y="3476469"/>
                </a:lnTo>
                <a:lnTo>
                  <a:pt x="2455443" y="3476469"/>
                </a:lnTo>
                <a:lnTo>
                  <a:pt x="24554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401250" y="98254"/>
            <a:ext cx="375967" cy="375967"/>
          </a:xfrm>
          <a:custGeom>
            <a:avLst/>
            <a:gdLst/>
            <a:ahLst/>
            <a:cxnLst/>
            <a:rect l="l" t="t" r="r" b="b"/>
            <a:pathLst>
              <a:path w="375967" h="375967">
                <a:moveTo>
                  <a:pt x="0" y="0"/>
                </a:moveTo>
                <a:lnTo>
                  <a:pt x="375967" y="0"/>
                </a:lnTo>
                <a:lnTo>
                  <a:pt x="375967" y="375968"/>
                </a:lnTo>
                <a:lnTo>
                  <a:pt x="0" y="375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764401" y="1632105"/>
            <a:ext cx="375967" cy="375967"/>
          </a:xfrm>
          <a:custGeom>
            <a:avLst/>
            <a:gdLst/>
            <a:ahLst/>
            <a:cxnLst/>
            <a:rect l="l" t="t" r="r" b="b"/>
            <a:pathLst>
              <a:path w="375967" h="375967">
                <a:moveTo>
                  <a:pt x="0" y="0"/>
                </a:moveTo>
                <a:lnTo>
                  <a:pt x="375967" y="0"/>
                </a:lnTo>
                <a:lnTo>
                  <a:pt x="375967" y="375967"/>
                </a:lnTo>
                <a:lnTo>
                  <a:pt x="0" y="375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1290296" y="2351341"/>
            <a:ext cx="14927805" cy="2500102"/>
            <a:chOff x="0" y="0"/>
            <a:chExt cx="2048552" cy="343090"/>
          </a:xfrm>
        </p:grpSpPr>
        <p:sp>
          <p:nvSpPr>
            <p:cNvPr id="13" name="Freeform 13"/>
            <p:cNvSpPr/>
            <p:nvPr/>
          </p:nvSpPr>
          <p:spPr>
            <a:xfrm>
              <a:off x="0" y="0"/>
              <a:ext cx="2048552" cy="343090"/>
            </a:xfrm>
            <a:custGeom>
              <a:avLst/>
              <a:gdLst/>
              <a:ahLst/>
              <a:cxnLst/>
              <a:rect l="l" t="t" r="r" b="b"/>
              <a:pathLst>
                <a:path w="2048552" h="343090">
                  <a:moveTo>
                    <a:pt x="23857" y="0"/>
                  </a:moveTo>
                  <a:lnTo>
                    <a:pt x="2024695" y="0"/>
                  </a:lnTo>
                  <a:cubicBezTo>
                    <a:pt x="2031022" y="0"/>
                    <a:pt x="2037090" y="2513"/>
                    <a:pt x="2041564" y="6987"/>
                  </a:cubicBezTo>
                  <a:cubicBezTo>
                    <a:pt x="2046038" y="11461"/>
                    <a:pt x="2048552" y="17530"/>
                    <a:pt x="2048552" y="23857"/>
                  </a:cubicBezTo>
                  <a:lnTo>
                    <a:pt x="2048552" y="319234"/>
                  </a:lnTo>
                  <a:cubicBezTo>
                    <a:pt x="2048552" y="325561"/>
                    <a:pt x="2046038" y="331629"/>
                    <a:pt x="2041564" y="336103"/>
                  </a:cubicBezTo>
                  <a:cubicBezTo>
                    <a:pt x="2037090" y="340577"/>
                    <a:pt x="2031022" y="343090"/>
                    <a:pt x="2024695" y="343090"/>
                  </a:cubicBezTo>
                  <a:lnTo>
                    <a:pt x="23857" y="343090"/>
                  </a:lnTo>
                  <a:cubicBezTo>
                    <a:pt x="17530" y="343090"/>
                    <a:pt x="11461" y="340577"/>
                    <a:pt x="6987" y="336103"/>
                  </a:cubicBezTo>
                  <a:cubicBezTo>
                    <a:pt x="2513" y="331629"/>
                    <a:pt x="0" y="325561"/>
                    <a:pt x="0" y="319234"/>
                  </a:cubicBezTo>
                  <a:lnTo>
                    <a:pt x="0" y="23857"/>
                  </a:lnTo>
                  <a:cubicBezTo>
                    <a:pt x="0" y="17530"/>
                    <a:pt x="2513" y="11461"/>
                    <a:pt x="6987" y="6987"/>
                  </a:cubicBezTo>
                  <a:cubicBezTo>
                    <a:pt x="11461" y="2513"/>
                    <a:pt x="17530" y="0"/>
                    <a:pt x="23857" y="0"/>
                  </a:cubicBezTo>
                  <a:close/>
                </a:path>
              </a:pathLst>
            </a:custGeom>
            <a:solidFill>
              <a:srgbClr val="DEDD91"/>
            </a:solidFill>
            <a:ln cap="rnd">
              <a:noFill/>
              <a:prstDash val="solid"/>
              <a:round/>
            </a:ln>
          </p:spPr>
        </p:sp>
        <p:sp>
          <p:nvSpPr>
            <p:cNvPr id="14" name="TextBox 14"/>
            <p:cNvSpPr txBox="1"/>
            <p:nvPr/>
          </p:nvSpPr>
          <p:spPr>
            <a:xfrm>
              <a:off x="0" y="-38100"/>
              <a:ext cx="2048552" cy="38119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725658" y="2050206"/>
            <a:ext cx="3086100" cy="633902"/>
            <a:chOff x="0" y="-2106"/>
            <a:chExt cx="812800" cy="166954"/>
          </a:xfrm>
        </p:grpSpPr>
        <p:sp>
          <p:nvSpPr>
            <p:cNvPr id="16" name="Freeform 16"/>
            <p:cNvSpPr/>
            <p:nvPr/>
          </p:nvSpPr>
          <p:spPr>
            <a:xfrm>
              <a:off x="0" y="0"/>
              <a:ext cx="812800" cy="164848"/>
            </a:xfrm>
            <a:custGeom>
              <a:avLst/>
              <a:gdLst/>
              <a:ahLst/>
              <a:cxnLst/>
              <a:rect l="l" t="t" r="r" b="b"/>
              <a:pathLst>
                <a:path w="812800" h="164848">
                  <a:moveTo>
                    <a:pt x="82424" y="0"/>
                  </a:moveTo>
                  <a:lnTo>
                    <a:pt x="730376" y="0"/>
                  </a:lnTo>
                  <a:cubicBezTo>
                    <a:pt x="775898" y="0"/>
                    <a:pt x="812800" y="36902"/>
                    <a:pt x="812800" y="82424"/>
                  </a:cubicBezTo>
                  <a:lnTo>
                    <a:pt x="812800" y="82424"/>
                  </a:lnTo>
                  <a:cubicBezTo>
                    <a:pt x="812800" y="104284"/>
                    <a:pt x="804116" y="125249"/>
                    <a:pt x="788659" y="140706"/>
                  </a:cubicBezTo>
                  <a:cubicBezTo>
                    <a:pt x="773201" y="156164"/>
                    <a:pt x="752236" y="164848"/>
                    <a:pt x="730376" y="164848"/>
                  </a:cubicBezTo>
                  <a:lnTo>
                    <a:pt x="82424" y="164848"/>
                  </a:lnTo>
                  <a:cubicBezTo>
                    <a:pt x="36902" y="164848"/>
                    <a:pt x="0" y="127945"/>
                    <a:pt x="0" y="82424"/>
                  </a:cubicBezTo>
                  <a:lnTo>
                    <a:pt x="0" y="82424"/>
                  </a:lnTo>
                  <a:cubicBezTo>
                    <a:pt x="0" y="36902"/>
                    <a:pt x="36902" y="0"/>
                    <a:pt x="82424" y="0"/>
                  </a:cubicBezTo>
                  <a:close/>
                </a:path>
              </a:pathLst>
            </a:custGeom>
            <a:solidFill>
              <a:srgbClr val="797A1D"/>
            </a:solidFill>
          </p:spPr>
        </p:sp>
        <p:sp>
          <p:nvSpPr>
            <p:cNvPr id="17" name="TextBox 17"/>
            <p:cNvSpPr txBox="1"/>
            <p:nvPr/>
          </p:nvSpPr>
          <p:spPr>
            <a:xfrm>
              <a:off x="0" y="-2106"/>
              <a:ext cx="812800" cy="166954"/>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a:rPr>
                <a:t>Question 2</a:t>
              </a:r>
            </a:p>
          </p:txBody>
        </p:sp>
      </p:grpSp>
      <p:grpSp>
        <p:nvGrpSpPr>
          <p:cNvPr id="18" name="Group 18"/>
          <p:cNvGrpSpPr/>
          <p:nvPr/>
        </p:nvGrpSpPr>
        <p:grpSpPr>
          <a:xfrm>
            <a:off x="1983860" y="5430213"/>
            <a:ext cx="13918540" cy="4620359"/>
            <a:chOff x="0" y="0"/>
            <a:chExt cx="1910050" cy="634055"/>
          </a:xfrm>
        </p:grpSpPr>
        <p:sp>
          <p:nvSpPr>
            <p:cNvPr id="19" name="Freeform 19"/>
            <p:cNvSpPr/>
            <p:nvPr/>
          </p:nvSpPr>
          <p:spPr>
            <a:xfrm>
              <a:off x="0" y="0"/>
              <a:ext cx="1910049" cy="634055"/>
            </a:xfrm>
            <a:custGeom>
              <a:avLst/>
              <a:gdLst/>
              <a:ahLst/>
              <a:cxnLst/>
              <a:rect l="l" t="t" r="r" b="b"/>
              <a:pathLst>
                <a:path w="1910049" h="634055">
                  <a:moveTo>
                    <a:pt x="25587" y="0"/>
                  </a:moveTo>
                  <a:lnTo>
                    <a:pt x="1884463" y="0"/>
                  </a:lnTo>
                  <a:cubicBezTo>
                    <a:pt x="1891249" y="0"/>
                    <a:pt x="1897757" y="2696"/>
                    <a:pt x="1902555" y="7494"/>
                  </a:cubicBezTo>
                  <a:cubicBezTo>
                    <a:pt x="1907354" y="12293"/>
                    <a:pt x="1910049" y="18801"/>
                    <a:pt x="1910049" y="25587"/>
                  </a:cubicBezTo>
                  <a:lnTo>
                    <a:pt x="1910049" y="608468"/>
                  </a:lnTo>
                  <a:cubicBezTo>
                    <a:pt x="1910049" y="615254"/>
                    <a:pt x="1907354" y="621762"/>
                    <a:pt x="1902555" y="626560"/>
                  </a:cubicBezTo>
                  <a:cubicBezTo>
                    <a:pt x="1897757" y="631359"/>
                    <a:pt x="1891249" y="634055"/>
                    <a:pt x="1884463" y="634055"/>
                  </a:cubicBezTo>
                  <a:lnTo>
                    <a:pt x="25587" y="634055"/>
                  </a:lnTo>
                  <a:cubicBezTo>
                    <a:pt x="11456" y="634055"/>
                    <a:pt x="0" y="622599"/>
                    <a:pt x="0" y="608468"/>
                  </a:cubicBezTo>
                  <a:lnTo>
                    <a:pt x="0" y="25587"/>
                  </a:lnTo>
                  <a:cubicBezTo>
                    <a:pt x="0" y="18801"/>
                    <a:pt x="2696" y="12293"/>
                    <a:pt x="7494" y="7494"/>
                  </a:cubicBezTo>
                  <a:cubicBezTo>
                    <a:pt x="12293" y="2696"/>
                    <a:pt x="18801" y="0"/>
                    <a:pt x="25587" y="0"/>
                  </a:cubicBezTo>
                  <a:close/>
                </a:path>
              </a:pathLst>
            </a:custGeom>
            <a:solidFill>
              <a:srgbClr val="FFF2B7"/>
            </a:solidFill>
            <a:ln cap="rnd">
              <a:noFill/>
              <a:prstDash val="solid"/>
              <a:round/>
            </a:ln>
          </p:spPr>
        </p:sp>
        <p:sp>
          <p:nvSpPr>
            <p:cNvPr id="20" name="TextBox 20"/>
            <p:cNvSpPr txBox="1"/>
            <p:nvPr/>
          </p:nvSpPr>
          <p:spPr>
            <a:xfrm>
              <a:off x="0" y="-38100"/>
              <a:ext cx="1910050" cy="672155"/>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2465181" y="6086066"/>
            <a:ext cx="8675752" cy="3696156"/>
          </a:xfrm>
          <a:custGeom>
            <a:avLst/>
            <a:gdLst/>
            <a:ahLst/>
            <a:cxnLst/>
            <a:rect l="l" t="t" r="r" b="b"/>
            <a:pathLst>
              <a:path w="8675752" h="3696156">
                <a:moveTo>
                  <a:pt x="0" y="0"/>
                </a:moveTo>
                <a:lnTo>
                  <a:pt x="8675751" y="0"/>
                </a:lnTo>
                <a:lnTo>
                  <a:pt x="8675751" y="3696156"/>
                </a:lnTo>
                <a:lnTo>
                  <a:pt x="0" y="3696156"/>
                </a:lnTo>
                <a:lnTo>
                  <a:pt x="0" y="0"/>
                </a:lnTo>
                <a:close/>
              </a:path>
            </a:pathLst>
          </a:custGeom>
          <a:blipFill>
            <a:blip r:embed="rId8"/>
            <a:stretch>
              <a:fillRect l="-4509" t="-72188" b="-73119"/>
            </a:stretch>
          </a:blipFill>
        </p:spPr>
      </p:sp>
      <p:grpSp>
        <p:nvGrpSpPr>
          <p:cNvPr id="22" name="Group 22"/>
          <p:cNvGrpSpPr/>
          <p:nvPr/>
        </p:nvGrpSpPr>
        <p:grpSpPr>
          <a:xfrm>
            <a:off x="2305161" y="5194344"/>
            <a:ext cx="3086100" cy="625906"/>
            <a:chOff x="0" y="0"/>
            <a:chExt cx="812800" cy="164848"/>
          </a:xfrm>
        </p:grpSpPr>
        <p:sp>
          <p:nvSpPr>
            <p:cNvPr id="23" name="Freeform 23"/>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4" name="TextBox 24"/>
            <p:cNvSpPr txBox="1"/>
            <p:nvPr/>
          </p:nvSpPr>
          <p:spPr>
            <a:xfrm>
              <a:off x="0" y="0"/>
              <a:ext cx="812800"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sp>
        <p:nvSpPr>
          <p:cNvPr id="25" name="Freeform 25"/>
          <p:cNvSpPr/>
          <p:nvPr/>
        </p:nvSpPr>
        <p:spPr>
          <a:xfrm>
            <a:off x="15668097" y="8789694"/>
            <a:ext cx="468606" cy="468606"/>
          </a:xfrm>
          <a:custGeom>
            <a:avLst/>
            <a:gdLst/>
            <a:ahLst/>
            <a:cxnLst/>
            <a:rect l="l" t="t" r="r" b="b"/>
            <a:pathLst>
              <a:path w="468606" h="468606">
                <a:moveTo>
                  <a:pt x="0" y="0"/>
                </a:moveTo>
                <a:lnTo>
                  <a:pt x="468607" y="0"/>
                </a:lnTo>
                <a:lnTo>
                  <a:pt x="468607" y="468606"/>
                </a:lnTo>
                <a:lnTo>
                  <a:pt x="0" y="4686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p:cNvSpPr/>
          <p:nvPr/>
        </p:nvSpPr>
        <p:spPr>
          <a:xfrm>
            <a:off x="1058349" y="3903138"/>
            <a:ext cx="463896" cy="463896"/>
          </a:xfrm>
          <a:custGeom>
            <a:avLst/>
            <a:gdLst/>
            <a:ahLst/>
            <a:cxnLst/>
            <a:rect l="l" t="t" r="r" b="b"/>
            <a:pathLst>
              <a:path w="463896" h="463896">
                <a:moveTo>
                  <a:pt x="0" y="0"/>
                </a:moveTo>
                <a:lnTo>
                  <a:pt x="463895" y="0"/>
                </a:lnTo>
                <a:lnTo>
                  <a:pt x="463895" y="463896"/>
                </a:lnTo>
                <a:lnTo>
                  <a:pt x="0" y="4638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7" name="TextBox 27"/>
          <p:cNvSpPr txBox="1"/>
          <p:nvPr/>
        </p:nvSpPr>
        <p:spPr>
          <a:xfrm>
            <a:off x="1628948" y="2891463"/>
            <a:ext cx="14039438" cy="1362710"/>
          </a:xfrm>
          <a:prstGeom prst="rect">
            <a:avLst/>
          </a:prstGeom>
        </p:spPr>
        <p:txBody>
          <a:bodyPr lIns="0" tIns="0" rIns="0" bIns="0" rtlCol="0" anchor="t">
            <a:spAutoFit/>
          </a:bodyPr>
          <a:lstStyle/>
          <a:p>
            <a:pPr algn="ctr">
              <a:lnSpc>
                <a:spcPts val="3640"/>
              </a:lnSpc>
            </a:pPr>
            <a:r>
              <a:rPr lang="en-US" sz="2600">
                <a:solidFill>
                  <a:srgbClr val="797A1D"/>
                </a:solidFill>
                <a:latin typeface="Canva Sans"/>
              </a:rPr>
              <a:t>Create table deliveries_v02 with all the columns of the table ‘deliveries’ and an additional column ball_result containing values boundary, dot or other depending on the total_run (boundary for &gt;= 4, dot for 0 and other for any other number)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2135" y="6751901"/>
            <a:ext cx="2906299" cy="4114800"/>
          </a:xfrm>
          <a:custGeom>
            <a:avLst/>
            <a:gdLst/>
            <a:ahLst/>
            <a:cxnLst/>
            <a:rect l="l" t="t" r="r" b="b"/>
            <a:pathLst>
              <a:path w="2906299" h="4114800">
                <a:moveTo>
                  <a:pt x="0" y="0"/>
                </a:moveTo>
                <a:lnTo>
                  <a:pt x="2906298" y="0"/>
                </a:lnTo>
                <a:lnTo>
                  <a:pt x="29062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334946" y="263079"/>
            <a:ext cx="9405423" cy="1585305"/>
            <a:chOff x="0" y="0"/>
            <a:chExt cx="3056484" cy="515177"/>
          </a:xfrm>
        </p:grpSpPr>
        <p:sp>
          <p:nvSpPr>
            <p:cNvPr id="6" name="Freeform 6"/>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7" name="TextBox 7"/>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19823" y="625467"/>
            <a:ext cx="9835669" cy="860528"/>
          </a:xfrm>
          <a:prstGeom prst="rect">
            <a:avLst/>
          </a:prstGeom>
        </p:spPr>
        <p:txBody>
          <a:bodyPr lIns="0" tIns="0" rIns="0" bIns="0" rtlCol="0" anchor="t">
            <a:spAutoFit/>
          </a:bodyPr>
          <a:lstStyle/>
          <a:p>
            <a:pPr algn="ctr">
              <a:lnSpc>
                <a:spcPts val="6854"/>
              </a:lnSpc>
            </a:pPr>
            <a:r>
              <a:rPr lang="en-US" sz="5483" spc="159" dirty="0">
                <a:solidFill>
                  <a:srgbClr val="797A1D"/>
                </a:solidFill>
                <a:latin typeface="Georgia Pro Bold"/>
              </a:rPr>
              <a:t>Additional Question 3</a:t>
            </a:r>
          </a:p>
        </p:txBody>
      </p:sp>
      <p:sp>
        <p:nvSpPr>
          <p:cNvPr id="9" name="Freeform 9"/>
          <p:cNvSpPr/>
          <p:nvPr/>
        </p:nvSpPr>
        <p:spPr>
          <a:xfrm rot="-296771" flipH="1">
            <a:off x="16620392" y="559236"/>
            <a:ext cx="2455443" cy="3476469"/>
          </a:xfrm>
          <a:custGeom>
            <a:avLst/>
            <a:gdLst/>
            <a:ahLst/>
            <a:cxnLst/>
            <a:rect l="l" t="t" r="r" b="b"/>
            <a:pathLst>
              <a:path w="2455443" h="3476469">
                <a:moveTo>
                  <a:pt x="2455443" y="0"/>
                </a:moveTo>
                <a:lnTo>
                  <a:pt x="0" y="0"/>
                </a:lnTo>
                <a:lnTo>
                  <a:pt x="0" y="3476469"/>
                </a:lnTo>
                <a:lnTo>
                  <a:pt x="2455443" y="3476469"/>
                </a:lnTo>
                <a:lnTo>
                  <a:pt x="24554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401250" y="98254"/>
            <a:ext cx="375967" cy="375967"/>
          </a:xfrm>
          <a:custGeom>
            <a:avLst/>
            <a:gdLst/>
            <a:ahLst/>
            <a:cxnLst/>
            <a:rect l="l" t="t" r="r" b="b"/>
            <a:pathLst>
              <a:path w="375967" h="375967">
                <a:moveTo>
                  <a:pt x="0" y="0"/>
                </a:moveTo>
                <a:lnTo>
                  <a:pt x="375967" y="0"/>
                </a:lnTo>
                <a:lnTo>
                  <a:pt x="375967" y="375968"/>
                </a:lnTo>
                <a:lnTo>
                  <a:pt x="0" y="375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764401" y="1632105"/>
            <a:ext cx="375967" cy="375967"/>
          </a:xfrm>
          <a:custGeom>
            <a:avLst/>
            <a:gdLst/>
            <a:ahLst/>
            <a:cxnLst/>
            <a:rect l="l" t="t" r="r" b="b"/>
            <a:pathLst>
              <a:path w="375967" h="375967">
                <a:moveTo>
                  <a:pt x="0" y="0"/>
                </a:moveTo>
                <a:lnTo>
                  <a:pt x="375967" y="0"/>
                </a:lnTo>
                <a:lnTo>
                  <a:pt x="375967" y="375967"/>
                </a:lnTo>
                <a:lnTo>
                  <a:pt x="0" y="375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1290296" y="2351341"/>
            <a:ext cx="9715881" cy="1756269"/>
            <a:chOff x="0" y="0"/>
            <a:chExt cx="1333316" cy="241014"/>
          </a:xfrm>
        </p:grpSpPr>
        <p:sp>
          <p:nvSpPr>
            <p:cNvPr id="13" name="Freeform 13"/>
            <p:cNvSpPr/>
            <p:nvPr/>
          </p:nvSpPr>
          <p:spPr>
            <a:xfrm>
              <a:off x="0" y="0"/>
              <a:ext cx="1333316" cy="241014"/>
            </a:xfrm>
            <a:custGeom>
              <a:avLst/>
              <a:gdLst/>
              <a:ahLst/>
              <a:cxnLst/>
              <a:rect l="l" t="t" r="r" b="b"/>
              <a:pathLst>
                <a:path w="1333316" h="241014">
                  <a:moveTo>
                    <a:pt x="36654" y="0"/>
                  </a:moveTo>
                  <a:lnTo>
                    <a:pt x="1296662" y="0"/>
                  </a:lnTo>
                  <a:cubicBezTo>
                    <a:pt x="1316905" y="0"/>
                    <a:pt x="1333316" y="16411"/>
                    <a:pt x="1333316" y="36654"/>
                  </a:cubicBezTo>
                  <a:lnTo>
                    <a:pt x="1333316" y="204360"/>
                  </a:lnTo>
                  <a:cubicBezTo>
                    <a:pt x="1333316" y="224603"/>
                    <a:pt x="1316905" y="241014"/>
                    <a:pt x="1296662" y="241014"/>
                  </a:cubicBezTo>
                  <a:lnTo>
                    <a:pt x="36654" y="241014"/>
                  </a:lnTo>
                  <a:cubicBezTo>
                    <a:pt x="16411" y="241014"/>
                    <a:pt x="0" y="224603"/>
                    <a:pt x="0" y="204360"/>
                  </a:cubicBezTo>
                  <a:lnTo>
                    <a:pt x="0" y="36654"/>
                  </a:lnTo>
                  <a:cubicBezTo>
                    <a:pt x="0" y="16411"/>
                    <a:pt x="16411" y="0"/>
                    <a:pt x="36654" y="0"/>
                  </a:cubicBezTo>
                  <a:close/>
                </a:path>
              </a:pathLst>
            </a:custGeom>
            <a:solidFill>
              <a:srgbClr val="DEDD91"/>
            </a:solidFill>
            <a:ln cap="rnd">
              <a:noFill/>
              <a:prstDash val="solid"/>
              <a:round/>
            </a:ln>
          </p:spPr>
        </p:sp>
        <p:sp>
          <p:nvSpPr>
            <p:cNvPr id="14" name="TextBox 14"/>
            <p:cNvSpPr txBox="1"/>
            <p:nvPr/>
          </p:nvSpPr>
          <p:spPr>
            <a:xfrm>
              <a:off x="0" y="-38100"/>
              <a:ext cx="1333316" cy="279114"/>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483520" y="2058198"/>
            <a:ext cx="3086100" cy="625910"/>
            <a:chOff x="0" y="-1"/>
            <a:chExt cx="812800" cy="164849"/>
          </a:xfrm>
        </p:grpSpPr>
        <p:sp>
          <p:nvSpPr>
            <p:cNvPr id="16" name="Freeform 16"/>
            <p:cNvSpPr/>
            <p:nvPr/>
          </p:nvSpPr>
          <p:spPr>
            <a:xfrm>
              <a:off x="0" y="0"/>
              <a:ext cx="812800" cy="164848"/>
            </a:xfrm>
            <a:custGeom>
              <a:avLst/>
              <a:gdLst/>
              <a:ahLst/>
              <a:cxnLst/>
              <a:rect l="l" t="t" r="r" b="b"/>
              <a:pathLst>
                <a:path w="812800" h="164848">
                  <a:moveTo>
                    <a:pt x="82424" y="0"/>
                  </a:moveTo>
                  <a:lnTo>
                    <a:pt x="730376" y="0"/>
                  </a:lnTo>
                  <a:cubicBezTo>
                    <a:pt x="775898" y="0"/>
                    <a:pt x="812800" y="36902"/>
                    <a:pt x="812800" y="82424"/>
                  </a:cubicBezTo>
                  <a:lnTo>
                    <a:pt x="812800" y="82424"/>
                  </a:lnTo>
                  <a:cubicBezTo>
                    <a:pt x="812800" y="104284"/>
                    <a:pt x="804116" y="125249"/>
                    <a:pt x="788659" y="140706"/>
                  </a:cubicBezTo>
                  <a:cubicBezTo>
                    <a:pt x="773201" y="156164"/>
                    <a:pt x="752236" y="164848"/>
                    <a:pt x="730376" y="164848"/>
                  </a:cubicBezTo>
                  <a:lnTo>
                    <a:pt x="82424" y="164848"/>
                  </a:lnTo>
                  <a:cubicBezTo>
                    <a:pt x="36902" y="164848"/>
                    <a:pt x="0" y="127945"/>
                    <a:pt x="0" y="82424"/>
                  </a:cubicBezTo>
                  <a:lnTo>
                    <a:pt x="0" y="82424"/>
                  </a:lnTo>
                  <a:cubicBezTo>
                    <a:pt x="0" y="36902"/>
                    <a:pt x="36902" y="0"/>
                    <a:pt x="82424" y="0"/>
                  </a:cubicBezTo>
                  <a:close/>
                </a:path>
              </a:pathLst>
            </a:custGeom>
            <a:solidFill>
              <a:srgbClr val="797A1D"/>
            </a:solidFill>
          </p:spPr>
        </p:sp>
        <p:sp>
          <p:nvSpPr>
            <p:cNvPr id="17" name="TextBox 17"/>
            <p:cNvSpPr txBox="1"/>
            <p:nvPr/>
          </p:nvSpPr>
          <p:spPr>
            <a:xfrm>
              <a:off x="0" y="-1"/>
              <a:ext cx="812800"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a:rPr>
                <a:t>Question 3</a:t>
              </a:r>
            </a:p>
          </p:txBody>
        </p:sp>
      </p:grpSp>
      <p:grpSp>
        <p:nvGrpSpPr>
          <p:cNvPr id="18" name="Group 18"/>
          <p:cNvGrpSpPr/>
          <p:nvPr/>
        </p:nvGrpSpPr>
        <p:grpSpPr>
          <a:xfrm>
            <a:off x="351014" y="4825923"/>
            <a:ext cx="10218606" cy="4620359"/>
            <a:chOff x="0" y="0"/>
            <a:chExt cx="1402305" cy="634055"/>
          </a:xfrm>
        </p:grpSpPr>
        <p:sp>
          <p:nvSpPr>
            <p:cNvPr id="19" name="Freeform 19"/>
            <p:cNvSpPr/>
            <p:nvPr/>
          </p:nvSpPr>
          <p:spPr>
            <a:xfrm>
              <a:off x="0" y="0"/>
              <a:ext cx="1402305" cy="634055"/>
            </a:xfrm>
            <a:custGeom>
              <a:avLst/>
              <a:gdLst/>
              <a:ahLst/>
              <a:cxnLst/>
              <a:rect l="l" t="t" r="r" b="b"/>
              <a:pathLst>
                <a:path w="1402305" h="634055">
                  <a:moveTo>
                    <a:pt x="34851" y="0"/>
                  </a:moveTo>
                  <a:lnTo>
                    <a:pt x="1367454" y="0"/>
                  </a:lnTo>
                  <a:cubicBezTo>
                    <a:pt x="1376697" y="0"/>
                    <a:pt x="1385562" y="3672"/>
                    <a:pt x="1392098" y="10208"/>
                  </a:cubicBezTo>
                  <a:cubicBezTo>
                    <a:pt x="1398634" y="16743"/>
                    <a:pt x="1402305" y="25608"/>
                    <a:pt x="1402305" y="34851"/>
                  </a:cubicBezTo>
                  <a:lnTo>
                    <a:pt x="1402305" y="599204"/>
                  </a:lnTo>
                  <a:cubicBezTo>
                    <a:pt x="1402305" y="608447"/>
                    <a:pt x="1398634" y="617311"/>
                    <a:pt x="1392098" y="623847"/>
                  </a:cubicBezTo>
                  <a:cubicBezTo>
                    <a:pt x="1385562" y="630383"/>
                    <a:pt x="1376697" y="634055"/>
                    <a:pt x="1367454" y="634055"/>
                  </a:cubicBezTo>
                  <a:lnTo>
                    <a:pt x="34851" y="634055"/>
                  </a:lnTo>
                  <a:cubicBezTo>
                    <a:pt x="25608" y="634055"/>
                    <a:pt x="16743" y="630383"/>
                    <a:pt x="10208" y="623847"/>
                  </a:cubicBezTo>
                  <a:cubicBezTo>
                    <a:pt x="3672" y="617311"/>
                    <a:pt x="0" y="608447"/>
                    <a:pt x="0" y="599204"/>
                  </a:cubicBezTo>
                  <a:lnTo>
                    <a:pt x="0" y="34851"/>
                  </a:lnTo>
                  <a:cubicBezTo>
                    <a:pt x="0" y="25608"/>
                    <a:pt x="3672" y="16743"/>
                    <a:pt x="10208" y="10208"/>
                  </a:cubicBezTo>
                  <a:cubicBezTo>
                    <a:pt x="16743" y="3672"/>
                    <a:pt x="25608" y="0"/>
                    <a:pt x="34851" y="0"/>
                  </a:cubicBezTo>
                  <a:close/>
                </a:path>
              </a:pathLst>
            </a:custGeom>
            <a:solidFill>
              <a:srgbClr val="FFF2B7"/>
            </a:solidFill>
            <a:ln cap="rnd">
              <a:noFill/>
              <a:prstDash val="solid"/>
              <a:round/>
            </a:ln>
          </p:spPr>
        </p:sp>
        <p:sp>
          <p:nvSpPr>
            <p:cNvPr id="20" name="TextBox 20"/>
            <p:cNvSpPr txBox="1"/>
            <p:nvPr/>
          </p:nvSpPr>
          <p:spPr>
            <a:xfrm>
              <a:off x="0" y="-38100"/>
              <a:ext cx="1402305" cy="67215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762111" y="4512965"/>
            <a:ext cx="3086100" cy="625910"/>
            <a:chOff x="0" y="-1"/>
            <a:chExt cx="812800" cy="164849"/>
          </a:xfrm>
        </p:grpSpPr>
        <p:sp>
          <p:nvSpPr>
            <p:cNvPr id="22" name="Freeform 22"/>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3" name="TextBox 23"/>
            <p:cNvSpPr txBox="1"/>
            <p:nvPr/>
          </p:nvSpPr>
          <p:spPr>
            <a:xfrm>
              <a:off x="0" y="-1"/>
              <a:ext cx="812800"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4" name="Group 24"/>
          <p:cNvGrpSpPr/>
          <p:nvPr/>
        </p:nvGrpSpPr>
        <p:grpSpPr>
          <a:xfrm>
            <a:off x="11955492" y="1414372"/>
            <a:ext cx="4363816" cy="3947723"/>
            <a:chOff x="0" y="0"/>
            <a:chExt cx="598849" cy="541748"/>
          </a:xfrm>
        </p:grpSpPr>
        <p:sp>
          <p:nvSpPr>
            <p:cNvPr id="25" name="Freeform 25"/>
            <p:cNvSpPr/>
            <p:nvPr/>
          </p:nvSpPr>
          <p:spPr>
            <a:xfrm>
              <a:off x="0" y="0"/>
              <a:ext cx="598849" cy="541748"/>
            </a:xfrm>
            <a:custGeom>
              <a:avLst/>
              <a:gdLst/>
              <a:ahLst/>
              <a:cxnLst/>
              <a:rect l="l" t="t" r="r" b="b"/>
              <a:pathLst>
                <a:path w="598849" h="541748">
                  <a:moveTo>
                    <a:pt x="81609" y="0"/>
                  </a:moveTo>
                  <a:lnTo>
                    <a:pt x="517240" y="0"/>
                  </a:lnTo>
                  <a:cubicBezTo>
                    <a:pt x="562311" y="0"/>
                    <a:pt x="598849" y="36538"/>
                    <a:pt x="598849" y="81609"/>
                  </a:cubicBezTo>
                  <a:lnTo>
                    <a:pt x="598849" y="460139"/>
                  </a:lnTo>
                  <a:cubicBezTo>
                    <a:pt x="598849" y="505211"/>
                    <a:pt x="562311" y="541748"/>
                    <a:pt x="517240" y="541748"/>
                  </a:cubicBezTo>
                  <a:lnTo>
                    <a:pt x="81609" y="541748"/>
                  </a:lnTo>
                  <a:cubicBezTo>
                    <a:pt x="36538" y="541748"/>
                    <a:pt x="0" y="505211"/>
                    <a:pt x="0" y="460139"/>
                  </a:cubicBezTo>
                  <a:lnTo>
                    <a:pt x="0" y="81609"/>
                  </a:lnTo>
                  <a:cubicBezTo>
                    <a:pt x="0" y="36538"/>
                    <a:pt x="36538" y="0"/>
                    <a:pt x="81609" y="0"/>
                  </a:cubicBezTo>
                  <a:close/>
                </a:path>
              </a:pathLst>
            </a:custGeom>
            <a:solidFill>
              <a:srgbClr val="DEDD91"/>
            </a:solidFill>
            <a:ln cap="rnd">
              <a:noFill/>
              <a:prstDash val="solid"/>
              <a:round/>
            </a:ln>
          </p:spPr>
        </p:sp>
        <p:sp>
          <p:nvSpPr>
            <p:cNvPr id="26" name="TextBox 26"/>
            <p:cNvSpPr txBox="1"/>
            <p:nvPr/>
          </p:nvSpPr>
          <p:spPr>
            <a:xfrm>
              <a:off x="0" y="-38100"/>
              <a:ext cx="598849" cy="579848"/>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1723545" y="1907260"/>
            <a:ext cx="463896" cy="463896"/>
          </a:xfrm>
          <a:custGeom>
            <a:avLst/>
            <a:gdLst/>
            <a:ahLst/>
            <a:cxnLst/>
            <a:rect l="l" t="t" r="r" b="b"/>
            <a:pathLst>
              <a:path w="463896" h="463896">
                <a:moveTo>
                  <a:pt x="0" y="0"/>
                </a:moveTo>
                <a:lnTo>
                  <a:pt x="463895" y="0"/>
                </a:lnTo>
                <a:lnTo>
                  <a:pt x="463895" y="463895"/>
                </a:lnTo>
                <a:lnTo>
                  <a:pt x="0" y="4638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28" name="Picture 28"/>
          <p:cNvPicPr>
            <a:picLocks noChangeAspect="1"/>
          </p:cNvPicPr>
          <p:nvPr/>
        </p:nvPicPr>
        <p:blipFill>
          <a:blip r:embed="rId10"/>
          <a:stretch>
            <a:fillRect/>
          </a:stretch>
        </p:blipFill>
        <p:spPr>
          <a:xfrm>
            <a:off x="12528335" y="1592484"/>
            <a:ext cx="3218131" cy="3777310"/>
          </a:xfrm>
          <a:prstGeom prst="rect">
            <a:avLst/>
          </a:prstGeom>
        </p:spPr>
      </p:pic>
      <p:grpSp>
        <p:nvGrpSpPr>
          <p:cNvPr id="29" name="Group 29"/>
          <p:cNvGrpSpPr/>
          <p:nvPr/>
        </p:nvGrpSpPr>
        <p:grpSpPr>
          <a:xfrm>
            <a:off x="13462627" y="1095420"/>
            <a:ext cx="2572461" cy="631905"/>
            <a:chOff x="0" y="-1580"/>
            <a:chExt cx="677521" cy="166428"/>
          </a:xfrm>
        </p:grpSpPr>
        <p:sp>
          <p:nvSpPr>
            <p:cNvPr id="30" name="Freeform 30"/>
            <p:cNvSpPr/>
            <p:nvPr/>
          </p:nvSpPr>
          <p:spPr>
            <a:xfrm>
              <a:off x="0" y="0"/>
              <a:ext cx="677521" cy="164848"/>
            </a:xfrm>
            <a:custGeom>
              <a:avLst/>
              <a:gdLst/>
              <a:ahLst/>
              <a:cxnLst/>
              <a:rect l="l" t="t" r="r" b="b"/>
              <a:pathLst>
                <a:path w="677521" h="164848">
                  <a:moveTo>
                    <a:pt x="82424" y="0"/>
                  </a:moveTo>
                  <a:lnTo>
                    <a:pt x="595097" y="0"/>
                  </a:lnTo>
                  <a:cubicBezTo>
                    <a:pt x="616957" y="0"/>
                    <a:pt x="637922" y="8684"/>
                    <a:pt x="653379" y="24141"/>
                  </a:cubicBezTo>
                  <a:cubicBezTo>
                    <a:pt x="668837" y="39599"/>
                    <a:pt x="677521" y="60564"/>
                    <a:pt x="677521" y="82424"/>
                  </a:cubicBezTo>
                  <a:lnTo>
                    <a:pt x="677521" y="82424"/>
                  </a:lnTo>
                  <a:cubicBezTo>
                    <a:pt x="677521" y="104284"/>
                    <a:pt x="668837" y="125249"/>
                    <a:pt x="653379" y="140706"/>
                  </a:cubicBezTo>
                  <a:cubicBezTo>
                    <a:pt x="637922" y="156164"/>
                    <a:pt x="616957" y="164848"/>
                    <a:pt x="595097"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31" name="TextBox 31"/>
            <p:cNvSpPr txBox="1"/>
            <p:nvPr/>
          </p:nvSpPr>
          <p:spPr>
            <a:xfrm>
              <a:off x="0" y="-1580"/>
              <a:ext cx="677521" cy="16642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grpSp>
        <p:nvGrpSpPr>
          <p:cNvPr id="32" name="Group 32"/>
          <p:cNvGrpSpPr/>
          <p:nvPr/>
        </p:nvGrpSpPr>
        <p:grpSpPr>
          <a:xfrm>
            <a:off x="11006178" y="5975883"/>
            <a:ext cx="6816828" cy="3516720"/>
            <a:chOff x="0" y="0"/>
            <a:chExt cx="926073" cy="477750"/>
          </a:xfrm>
        </p:grpSpPr>
        <p:sp>
          <p:nvSpPr>
            <p:cNvPr id="33" name="Freeform 33"/>
            <p:cNvSpPr/>
            <p:nvPr/>
          </p:nvSpPr>
          <p:spPr>
            <a:xfrm>
              <a:off x="0" y="0"/>
              <a:ext cx="926073" cy="477750"/>
            </a:xfrm>
            <a:custGeom>
              <a:avLst/>
              <a:gdLst/>
              <a:ahLst/>
              <a:cxnLst/>
              <a:rect l="l" t="t" r="r" b="b"/>
              <a:pathLst>
                <a:path w="926073" h="477750">
                  <a:moveTo>
                    <a:pt x="52243" y="0"/>
                  </a:moveTo>
                  <a:lnTo>
                    <a:pt x="873830" y="0"/>
                  </a:lnTo>
                  <a:cubicBezTo>
                    <a:pt x="887686" y="0"/>
                    <a:pt x="900974" y="5504"/>
                    <a:pt x="910772" y="15301"/>
                  </a:cubicBezTo>
                  <a:cubicBezTo>
                    <a:pt x="920569" y="25099"/>
                    <a:pt x="926073" y="38387"/>
                    <a:pt x="926073" y="52243"/>
                  </a:cubicBezTo>
                  <a:lnTo>
                    <a:pt x="926073" y="425507"/>
                  </a:lnTo>
                  <a:cubicBezTo>
                    <a:pt x="926073" y="439363"/>
                    <a:pt x="920569" y="452651"/>
                    <a:pt x="910772" y="462449"/>
                  </a:cubicBezTo>
                  <a:cubicBezTo>
                    <a:pt x="900974" y="472246"/>
                    <a:pt x="887686" y="477750"/>
                    <a:pt x="873830" y="477750"/>
                  </a:cubicBezTo>
                  <a:lnTo>
                    <a:pt x="52243" y="477750"/>
                  </a:lnTo>
                  <a:cubicBezTo>
                    <a:pt x="38387" y="477750"/>
                    <a:pt x="25099" y="472246"/>
                    <a:pt x="15301" y="462449"/>
                  </a:cubicBezTo>
                  <a:cubicBezTo>
                    <a:pt x="5504" y="452651"/>
                    <a:pt x="0" y="439363"/>
                    <a:pt x="0" y="425507"/>
                  </a:cubicBezTo>
                  <a:lnTo>
                    <a:pt x="0" y="52243"/>
                  </a:lnTo>
                  <a:cubicBezTo>
                    <a:pt x="0" y="38387"/>
                    <a:pt x="5504" y="25099"/>
                    <a:pt x="15301" y="15301"/>
                  </a:cubicBezTo>
                  <a:cubicBezTo>
                    <a:pt x="25099" y="5504"/>
                    <a:pt x="38387" y="0"/>
                    <a:pt x="52243" y="0"/>
                  </a:cubicBezTo>
                  <a:close/>
                </a:path>
              </a:pathLst>
            </a:custGeom>
            <a:solidFill>
              <a:srgbClr val="DEDD91"/>
            </a:solidFill>
            <a:ln cap="rnd">
              <a:noFill/>
              <a:prstDash val="solid"/>
              <a:round/>
            </a:ln>
          </p:spPr>
        </p:sp>
        <p:sp>
          <p:nvSpPr>
            <p:cNvPr id="34" name="TextBox 34"/>
            <p:cNvSpPr txBox="1"/>
            <p:nvPr/>
          </p:nvSpPr>
          <p:spPr>
            <a:xfrm>
              <a:off x="0" y="-38100"/>
              <a:ext cx="926073" cy="51585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0328237" y="8025863"/>
            <a:ext cx="468606" cy="468606"/>
          </a:xfrm>
          <a:custGeom>
            <a:avLst/>
            <a:gdLst/>
            <a:ahLst/>
            <a:cxnLst/>
            <a:rect l="l" t="t" r="r" b="b"/>
            <a:pathLst>
              <a:path w="468606" h="468606">
                <a:moveTo>
                  <a:pt x="0" y="0"/>
                </a:moveTo>
                <a:lnTo>
                  <a:pt x="468607" y="0"/>
                </a:lnTo>
                <a:lnTo>
                  <a:pt x="468607" y="468606"/>
                </a:lnTo>
                <a:lnTo>
                  <a:pt x="0" y="4686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7" name="Group 37"/>
          <p:cNvGrpSpPr/>
          <p:nvPr/>
        </p:nvGrpSpPr>
        <p:grpSpPr>
          <a:xfrm>
            <a:off x="11414304" y="5687730"/>
            <a:ext cx="3117440" cy="639893"/>
            <a:chOff x="0" y="-2018"/>
            <a:chExt cx="812800" cy="166837"/>
          </a:xfrm>
        </p:grpSpPr>
        <p:sp>
          <p:nvSpPr>
            <p:cNvPr id="38" name="Freeform 38"/>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39" name="TextBox 39"/>
            <p:cNvSpPr txBox="1"/>
            <p:nvPr/>
          </p:nvSpPr>
          <p:spPr>
            <a:xfrm>
              <a:off x="0" y="-2018"/>
              <a:ext cx="812800" cy="166837"/>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40" name="Freeform 40"/>
          <p:cNvSpPr/>
          <p:nvPr/>
        </p:nvSpPr>
        <p:spPr>
          <a:xfrm>
            <a:off x="1058349" y="3229476"/>
            <a:ext cx="463896" cy="463896"/>
          </a:xfrm>
          <a:custGeom>
            <a:avLst/>
            <a:gdLst/>
            <a:ahLst/>
            <a:cxnLst/>
            <a:rect l="l" t="t" r="r" b="b"/>
            <a:pathLst>
              <a:path w="463896" h="463896">
                <a:moveTo>
                  <a:pt x="0" y="0"/>
                </a:moveTo>
                <a:lnTo>
                  <a:pt x="463895" y="0"/>
                </a:lnTo>
                <a:lnTo>
                  <a:pt x="463895" y="463895"/>
                </a:lnTo>
                <a:lnTo>
                  <a:pt x="0" y="4638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1" name="Freeform 41"/>
          <p:cNvSpPr/>
          <p:nvPr/>
        </p:nvSpPr>
        <p:spPr>
          <a:xfrm>
            <a:off x="17591058" y="7043494"/>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2" name="TextBox 42"/>
          <p:cNvSpPr txBox="1"/>
          <p:nvPr/>
        </p:nvSpPr>
        <p:spPr>
          <a:xfrm>
            <a:off x="1628948" y="2855559"/>
            <a:ext cx="9174975" cy="815339"/>
          </a:xfrm>
          <a:prstGeom prst="rect">
            <a:avLst/>
          </a:prstGeom>
        </p:spPr>
        <p:txBody>
          <a:bodyPr lIns="0" tIns="0" rIns="0" bIns="0" rtlCol="0" anchor="t">
            <a:spAutoFit/>
          </a:bodyPr>
          <a:lstStyle/>
          <a:p>
            <a:pPr algn="ctr">
              <a:lnSpc>
                <a:spcPts val="3360"/>
              </a:lnSpc>
            </a:pPr>
            <a:r>
              <a:rPr lang="en-US" sz="2400">
                <a:solidFill>
                  <a:srgbClr val="797A1D"/>
                </a:solidFill>
                <a:latin typeface="Canva Sans"/>
              </a:rPr>
              <a:t>Write a query to fetch the total number of boundaries and dot balls from the deliveries_v02 table.</a:t>
            </a:r>
          </a:p>
        </p:txBody>
      </p:sp>
      <p:sp>
        <p:nvSpPr>
          <p:cNvPr id="43" name="Freeform 43"/>
          <p:cNvSpPr/>
          <p:nvPr/>
        </p:nvSpPr>
        <p:spPr>
          <a:xfrm>
            <a:off x="592397" y="5854842"/>
            <a:ext cx="9735841" cy="2562521"/>
          </a:xfrm>
          <a:custGeom>
            <a:avLst/>
            <a:gdLst/>
            <a:ahLst/>
            <a:cxnLst/>
            <a:rect l="l" t="t" r="r" b="b"/>
            <a:pathLst>
              <a:path w="9735841" h="2562521">
                <a:moveTo>
                  <a:pt x="0" y="0"/>
                </a:moveTo>
                <a:lnTo>
                  <a:pt x="9735840" y="0"/>
                </a:lnTo>
                <a:lnTo>
                  <a:pt x="9735840" y="2562521"/>
                </a:lnTo>
                <a:lnTo>
                  <a:pt x="0" y="2562521"/>
                </a:lnTo>
                <a:lnTo>
                  <a:pt x="0" y="0"/>
                </a:lnTo>
                <a:close/>
              </a:path>
            </a:pathLst>
          </a:custGeom>
          <a:blipFill>
            <a:blip r:embed="rId11"/>
            <a:stretch>
              <a:fillRect t="-140931" b="-139000"/>
            </a:stretch>
          </a:blipFill>
        </p:spPr>
      </p:sp>
      <p:sp>
        <p:nvSpPr>
          <p:cNvPr id="44" name="Rectangle: Rounded Corners 43">
            <a:extLst>
              <a:ext uri="{FF2B5EF4-FFF2-40B4-BE49-F238E27FC236}">
                <a16:creationId xmlns:a16="http://schemas.microsoft.com/office/drawing/2014/main" id="{369C3B6B-9FC1-9C09-87C4-69330EED92DF}"/>
              </a:ext>
            </a:extLst>
          </p:cNvPr>
          <p:cNvSpPr/>
          <p:nvPr/>
        </p:nvSpPr>
        <p:spPr>
          <a:xfrm>
            <a:off x="11723545" y="6743700"/>
            <a:ext cx="5497655"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36" name="Table 36"/>
          <p:cNvGraphicFramePr>
            <a:graphicFrameLocks noGrp="1"/>
          </p:cNvGraphicFramePr>
          <p:nvPr>
            <p:extLst>
              <p:ext uri="{D42A27DB-BD31-4B8C-83A1-F6EECF244321}">
                <p14:modId xmlns:p14="http://schemas.microsoft.com/office/powerpoint/2010/main" val="2843134027"/>
              </p:ext>
            </p:extLst>
          </p:nvPr>
        </p:nvGraphicFramePr>
        <p:xfrm>
          <a:off x="11374223" y="6499073"/>
          <a:ext cx="6142488" cy="2692506"/>
        </p:xfrm>
        <a:graphic>
          <a:graphicData uri="http://schemas.openxmlformats.org/drawingml/2006/table">
            <a:tbl>
              <a:tblPr>
                <a:tableStyleId>{2D5ABB26-0587-4C30-8999-92F81FD0307C}</a:tableStyleId>
              </a:tblPr>
              <a:tblGrid>
                <a:gridCol w="3071244">
                  <a:extLst>
                    <a:ext uri="{9D8B030D-6E8A-4147-A177-3AD203B41FA5}">
                      <a16:colId xmlns:a16="http://schemas.microsoft.com/office/drawing/2014/main" val="20000"/>
                    </a:ext>
                  </a:extLst>
                </a:gridCol>
                <a:gridCol w="3071244">
                  <a:extLst>
                    <a:ext uri="{9D8B030D-6E8A-4147-A177-3AD203B41FA5}">
                      <a16:colId xmlns:a16="http://schemas.microsoft.com/office/drawing/2014/main" val="20001"/>
                    </a:ext>
                  </a:extLst>
                </a:gridCol>
              </a:tblGrid>
              <a:tr h="1061538">
                <a:tc>
                  <a:txBody>
                    <a:bodyPr/>
                    <a:lstStyle/>
                    <a:p>
                      <a:pPr algn="ctr">
                        <a:lnSpc>
                          <a:spcPts val="2121"/>
                        </a:lnSpc>
                        <a:defRPr/>
                      </a:pPr>
                      <a:r>
                        <a:rPr lang="en-US" sz="1515" dirty="0">
                          <a:solidFill>
                            <a:schemeClr val="bg1"/>
                          </a:solidFill>
                        </a:rPr>
                        <a:t>BALL RESULT</a:t>
                      </a:r>
                      <a:endParaRPr lang="en-US" sz="1100" dirty="0">
                        <a:solidFill>
                          <a:schemeClr val="bg1"/>
                        </a:solidFill>
                      </a:endParaRPr>
                    </a:p>
                  </a:txBody>
                  <a:tcPr marL="38487" marR="38487" marT="38487" marB="38487" anchor="ctr"/>
                </a:tc>
                <a:tc>
                  <a:txBody>
                    <a:bodyPr/>
                    <a:lstStyle/>
                    <a:p>
                      <a:pPr algn="ctr">
                        <a:lnSpc>
                          <a:spcPts val="2121"/>
                        </a:lnSpc>
                        <a:defRPr/>
                      </a:pPr>
                      <a:r>
                        <a:rPr lang="en-US" sz="1515" dirty="0">
                          <a:solidFill>
                            <a:schemeClr val="bg1"/>
                          </a:solidFill>
                        </a:rPr>
                        <a:t>COUNT</a:t>
                      </a:r>
                      <a:endParaRPr lang="en-US" sz="1100" dirty="0">
                        <a:solidFill>
                          <a:schemeClr val="bg1"/>
                        </a:solidFill>
                      </a:endParaRPr>
                    </a:p>
                  </a:txBody>
                  <a:tcPr marL="38487" marR="38487" marT="38487" marB="38487" anchor="ctr"/>
                </a:tc>
                <a:extLst>
                  <a:ext uri="{0D108BD9-81ED-4DB2-BD59-A6C34878D82A}">
                    <a16:rowId xmlns:a16="http://schemas.microsoft.com/office/drawing/2014/main" val="10000"/>
                  </a:ext>
                </a:extLst>
              </a:tr>
              <a:tr h="543656">
                <a:tc>
                  <a:txBody>
                    <a:bodyPr/>
                    <a:lstStyle/>
                    <a:p>
                      <a:pPr algn="ctr">
                        <a:lnSpc>
                          <a:spcPts val="2121"/>
                        </a:lnSpc>
                        <a:defRPr/>
                      </a:pPr>
                      <a:r>
                        <a:rPr lang="en-US" sz="1515">
                          <a:solidFill>
                            <a:srgbClr val="000000"/>
                          </a:solidFill>
                        </a:rPr>
                        <a:t>Boundary</a:t>
                      </a:r>
                      <a:endParaRPr lang="en-US" sz="1100"/>
                    </a:p>
                  </a:txBody>
                  <a:tcPr marL="38487" marR="38487" marT="38487" marB="38487" anchor="ctr"/>
                </a:tc>
                <a:tc>
                  <a:txBody>
                    <a:bodyPr/>
                    <a:lstStyle/>
                    <a:p>
                      <a:pPr algn="ctr">
                        <a:lnSpc>
                          <a:spcPts val="2121"/>
                        </a:lnSpc>
                        <a:defRPr/>
                      </a:pPr>
                      <a:r>
                        <a:rPr lang="en-US" sz="1515" dirty="0">
                          <a:solidFill>
                            <a:srgbClr val="000000"/>
                          </a:solidFill>
                        </a:rPr>
                        <a:t>31468</a:t>
                      </a:r>
                      <a:endParaRPr lang="en-US" sz="1100" dirty="0"/>
                    </a:p>
                  </a:txBody>
                  <a:tcPr marL="38487" marR="38487" marT="38487" marB="38487" anchor="ctr"/>
                </a:tc>
                <a:extLst>
                  <a:ext uri="{0D108BD9-81ED-4DB2-BD59-A6C34878D82A}">
                    <a16:rowId xmlns:a16="http://schemas.microsoft.com/office/drawing/2014/main" val="10001"/>
                  </a:ext>
                </a:extLst>
              </a:tr>
              <a:tr h="543656">
                <a:tc>
                  <a:txBody>
                    <a:bodyPr/>
                    <a:lstStyle/>
                    <a:p>
                      <a:pPr algn="ctr">
                        <a:lnSpc>
                          <a:spcPts val="2121"/>
                        </a:lnSpc>
                        <a:defRPr/>
                      </a:pPr>
                      <a:r>
                        <a:rPr lang="en-US" sz="1515">
                          <a:solidFill>
                            <a:srgbClr val="000000"/>
                          </a:solidFill>
                        </a:rPr>
                        <a:t>Dot</a:t>
                      </a:r>
                      <a:endParaRPr lang="en-US" sz="1100"/>
                    </a:p>
                  </a:txBody>
                  <a:tcPr marL="38487" marR="38487" marT="38487" marB="38487" anchor="ctr"/>
                </a:tc>
                <a:tc>
                  <a:txBody>
                    <a:bodyPr/>
                    <a:lstStyle/>
                    <a:p>
                      <a:pPr algn="ctr">
                        <a:lnSpc>
                          <a:spcPts val="2121"/>
                        </a:lnSpc>
                        <a:defRPr/>
                      </a:pPr>
                      <a:r>
                        <a:rPr lang="en-US" sz="1515">
                          <a:solidFill>
                            <a:srgbClr val="000000"/>
                          </a:solidFill>
                        </a:rPr>
                        <a:t>67841</a:t>
                      </a:r>
                      <a:endParaRPr lang="en-US" sz="1100"/>
                    </a:p>
                  </a:txBody>
                  <a:tcPr marL="38487" marR="38487" marT="38487" marB="38487" anchor="ctr"/>
                </a:tc>
                <a:extLst>
                  <a:ext uri="{0D108BD9-81ED-4DB2-BD59-A6C34878D82A}">
                    <a16:rowId xmlns:a16="http://schemas.microsoft.com/office/drawing/2014/main" val="10002"/>
                  </a:ext>
                </a:extLst>
              </a:tr>
              <a:tr h="543656">
                <a:tc>
                  <a:txBody>
                    <a:bodyPr/>
                    <a:lstStyle/>
                    <a:p>
                      <a:pPr algn="ctr">
                        <a:lnSpc>
                          <a:spcPts val="2121"/>
                        </a:lnSpc>
                        <a:defRPr/>
                      </a:pPr>
                      <a:r>
                        <a:rPr lang="en-US" sz="1515">
                          <a:solidFill>
                            <a:srgbClr val="000000"/>
                          </a:solidFill>
                        </a:rPr>
                        <a:t>Other</a:t>
                      </a:r>
                      <a:endParaRPr lang="en-US" sz="1100"/>
                    </a:p>
                  </a:txBody>
                  <a:tcPr marL="38487" marR="38487" marT="38487" marB="38487" anchor="ctr"/>
                </a:tc>
                <a:tc>
                  <a:txBody>
                    <a:bodyPr/>
                    <a:lstStyle/>
                    <a:p>
                      <a:pPr algn="ctr">
                        <a:lnSpc>
                          <a:spcPts val="2121"/>
                        </a:lnSpc>
                        <a:defRPr/>
                      </a:pPr>
                      <a:r>
                        <a:rPr lang="en-US" sz="1515" dirty="0">
                          <a:solidFill>
                            <a:srgbClr val="000000"/>
                          </a:solidFill>
                        </a:rPr>
                        <a:t>94159</a:t>
                      </a:r>
                      <a:endParaRPr lang="en-US" sz="1100" dirty="0"/>
                    </a:p>
                  </a:txBody>
                  <a:tcPr marL="38487" marR="38487" marT="38487" marB="38487"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699521" y="269412"/>
            <a:ext cx="10888958" cy="1956063"/>
            <a:chOff x="0" y="0"/>
            <a:chExt cx="2867874" cy="515177"/>
          </a:xfrm>
        </p:grpSpPr>
        <p:sp>
          <p:nvSpPr>
            <p:cNvPr id="4" name="Freeform 4"/>
            <p:cNvSpPr/>
            <p:nvPr/>
          </p:nvSpPr>
          <p:spPr>
            <a:xfrm>
              <a:off x="0" y="0"/>
              <a:ext cx="2867874" cy="515177"/>
            </a:xfrm>
            <a:custGeom>
              <a:avLst/>
              <a:gdLst/>
              <a:ahLst/>
              <a:cxnLst/>
              <a:rect l="l" t="t" r="r" b="b"/>
              <a:pathLst>
                <a:path w="2867874" h="515177">
                  <a:moveTo>
                    <a:pt x="2664674" y="0"/>
                  </a:moveTo>
                  <a:cubicBezTo>
                    <a:pt x="2776898" y="0"/>
                    <a:pt x="2867874" y="115326"/>
                    <a:pt x="2867874" y="257588"/>
                  </a:cubicBezTo>
                  <a:cubicBezTo>
                    <a:pt x="2867874" y="399851"/>
                    <a:pt x="2776898" y="515177"/>
                    <a:pt x="266467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5" name="TextBox 5"/>
            <p:cNvSpPr txBox="1"/>
            <p:nvPr/>
          </p:nvSpPr>
          <p:spPr>
            <a:xfrm>
              <a:off x="0" y="-38100"/>
              <a:ext cx="2867874" cy="55327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946442" y="37464"/>
            <a:ext cx="463896" cy="463896"/>
          </a:xfrm>
          <a:custGeom>
            <a:avLst/>
            <a:gdLst/>
            <a:ahLst/>
            <a:cxnLst/>
            <a:rect l="l" t="t" r="r" b="b"/>
            <a:pathLst>
              <a:path w="463896" h="463896">
                <a:moveTo>
                  <a:pt x="0" y="0"/>
                </a:moveTo>
                <a:lnTo>
                  <a:pt x="463895" y="0"/>
                </a:lnTo>
                <a:lnTo>
                  <a:pt x="463895"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311086" y="1993527"/>
            <a:ext cx="463896" cy="463896"/>
          </a:xfrm>
          <a:custGeom>
            <a:avLst/>
            <a:gdLst/>
            <a:ahLst/>
            <a:cxnLst/>
            <a:rect l="l" t="t" r="r" b="b"/>
            <a:pathLst>
              <a:path w="463896" h="463896">
                <a:moveTo>
                  <a:pt x="0" y="0"/>
                </a:moveTo>
                <a:lnTo>
                  <a:pt x="463896" y="0"/>
                </a:lnTo>
                <a:lnTo>
                  <a:pt x="463896" y="463895"/>
                </a:lnTo>
                <a:lnTo>
                  <a:pt x="0" y="4638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45963" y="7298806"/>
            <a:ext cx="5345484" cy="2988194"/>
          </a:xfrm>
          <a:custGeom>
            <a:avLst/>
            <a:gdLst/>
            <a:ahLst/>
            <a:cxnLst/>
            <a:rect l="l" t="t" r="r" b="b"/>
            <a:pathLst>
              <a:path w="5345484" h="2988194">
                <a:moveTo>
                  <a:pt x="0" y="0"/>
                </a:moveTo>
                <a:lnTo>
                  <a:pt x="5345484" y="0"/>
                </a:lnTo>
                <a:lnTo>
                  <a:pt x="5345484" y="2988194"/>
                </a:lnTo>
                <a:lnTo>
                  <a:pt x="0" y="29881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3122837" y="3837491"/>
            <a:ext cx="5922878" cy="6104933"/>
            <a:chOff x="0" y="0"/>
            <a:chExt cx="812800" cy="837784"/>
          </a:xfrm>
        </p:grpSpPr>
        <p:sp>
          <p:nvSpPr>
            <p:cNvPr id="11" name="Freeform 11"/>
            <p:cNvSpPr/>
            <p:nvPr/>
          </p:nvSpPr>
          <p:spPr>
            <a:xfrm>
              <a:off x="0" y="0"/>
              <a:ext cx="812800" cy="837784"/>
            </a:xfrm>
            <a:custGeom>
              <a:avLst/>
              <a:gdLst/>
              <a:ahLst/>
              <a:cxnLst/>
              <a:rect l="l" t="t" r="r" b="b"/>
              <a:pathLst>
                <a:path w="812800" h="837784">
                  <a:moveTo>
                    <a:pt x="60128" y="0"/>
                  </a:moveTo>
                  <a:lnTo>
                    <a:pt x="752672" y="0"/>
                  </a:lnTo>
                  <a:cubicBezTo>
                    <a:pt x="768619" y="0"/>
                    <a:pt x="783913" y="6335"/>
                    <a:pt x="795189" y="17611"/>
                  </a:cubicBezTo>
                  <a:cubicBezTo>
                    <a:pt x="806465" y="28887"/>
                    <a:pt x="812800" y="44181"/>
                    <a:pt x="812800" y="60128"/>
                  </a:cubicBezTo>
                  <a:lnTo>
                    <a:pt x="812800" y="777656"/>
                  </a:lnTo>
                  <a:cubicBezTo>
                    <a:pt x="812800" y="810864"/>
                    <a:pt x="785880" y="837784"/>
                    <a:pt x="752672" y="837784"/>
                  </a:cubicBezTo>
                  <a:lnTo>
                    <a:pt x="60128" y="837784"/>
                  </a:lnTo>
                  <a:cubicBezTo>
                    <a:pt x="44181" y="837784"/>
                    <a:pt x="28887" y="831449"/>
                    <a:pt x="17611" y="820173"/>
                  </a:cubicBezTo>
                  <a:cubicBezTo>
                    <a:pt x="6335" y="808896"/>
                    <a:pt x="0" y="793603"/>
                    <a:pt x="0" y="777656"/>
                  </a:cubicBezTo>
                  <a:lnTo>
                    <a:pt x="0" y="60128"/>
                  </a:lnTo>
                  <a:cubicBezTo>
                    <a:pt x="0" y="44181"/>
                    <a:pt x="6335" y="28887"/>
                    <a:pt x="17611" y="17611"/>
                  </a:cubicBezTo>
                  <a:cubicBezTo>
                    <a:pt x="28887" y="6335"/>
                    <a:pt x="44181" y="0"/>
                    <a:pt x="60128" y="0"/>
                  </a:cubicBezTo>
                  <a:close/>
                </a:path>
              </a:pathLst>
            </a:custGeom>
            <a:solidFill>
              <a:srgbClr val="FFF2B7"/>
            </a:solidFill>
            <a:ln cap="rnd">
              <a:noFill/>
              <a:prstDash val="solid"/>
              <a:round/>
            </a:ln>
          </p:spPr>
        </p:sp>
        <p:sp>
          <p:nvSpPr>
            <p:cNvPr id="12" name="TextBox 12"/>
            <p:cNvSpPr txBox="1"/>
            <p:nvPr/>
          </p:nvSpPr>
          <p:spPr>
            <a:xfrm>
              <a:off x="0" y="-38100"/>
              <a:ext cx="812800" cy="87588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919465" y="6072497"/>
            <a:ext cx="463896" cy="463896"/>
          </a:xfrm>
          <a:custGeom>
            <a:avLst/>
            <a:gdLst/>
            <a:ahLst/>
            <a:cxnLst/>
            <a:rect l="l" t="t" r="r" b="b"/>
            <a:pathLst>
              <a:path w="463896" h="463896">
                <a:moveTo>
                  <a:pt x="0" y="0"/>
                </a:moveTo>
                <a:lnTo>
                  <a:pt x="463895" y="0"/>
                </a:lnTo>
                <a:lnTo>
                  <a:pt x="463895" y="463896"/>
                </a:lnTo>
                <a:lnTo>
                  <a:pt x="0" y="4638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4790147" y="694509"/>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3899202" y="620381"/>
            <a:ext cx="10489597" cy="1254125"/>
          </a:xfrm>
          <a:prstGeom prst="rect">
            <a:avLst/>
          </a:prstGeom>
        </p:spPr>
        <p:txBody>
          <a:bodyPr lIns="0" tIns="0" rIns="0" bIns="0" rtlCol="0" anchor="t">
            <a:spAutoFit/>
          </a:bodyPr>
          <a:lstStyle/>
          <a:p>
            <a:pPr algn="ctr">
              <a:lnSpc>
                <a:spcPts val="10000"/>
              </a:lnSpc>
            </a:pPr>
            <a:r>
              <a:rPr lang="en-US" sz="8000" spc="232" dirty="0">
                <a:solidFill>
                  <a:srgbClr val="797A1D"/>
                </a:solidFill>
                <a:latin typeface="Cinzel Decorative Bold"/>
              </a:rPr>
              <a:t>Creating TABLES</a:t>
            </a:r>
          </a:p>
        </p:txBody>
      </p:sp>
      <p:sp>
        <p:nvSpPr>
          <p:cNvPr id="16" name="Freeform 16"/>
          <p:cNvSpPr/>
          <p:nvPr/>
        </p:nvSpPr>
        <p:spPr>
          <a:xfrm>
            <a:off x="3723939" y="4119777"/>
            <a:ext cx="4720674" cy="5540360"/>
          </a:xfrm>
          <a:custGeom>
            <a:avLst/>
            <a:gdLst/>
            <a:ahLst/>
            <a:cxnLst/>
            <a:rect l="l" t="t" r="r" b="b"/>
            <a:pathLst>
              <a:path w="4720674" h="5540360">
                <a:moveTo>
                  <a:pt x="0" y="0"/>
                </a:moveTo>
                <a:lnTo>
                  <a:pt x="4720674" y="0"/>
                </a:lnTo>
                <a:lnTo>
                  <a:pt x="4720674" y="5540360"/>
                </a:lnTo>
                <a:lnTo>
                  <a:pt x="0" y="5540360"/>
                </a:lnTo>
                <a:lnTo>
                  <a:pt x="0" y="0"/>
                </a:lnTo>
                <a:close/>
              </a:path>
            </a:pathLst>
          </a:custGeom>
          <a:blipFill>
            <a:blip r:embed="rId12"/>
            <a:stretch>
              <a:fillRect t="-1509" r="-20906" b="-1509"/>
            </a:stretch>
          </a:blipFill>
        </p:spPr>
      </p:sp>
      <p:grpSp>
        <p:nvGrpSpPr>
          <p:cNvPr id="17" name="Group 17"/>
          <p:cNvGrpSpPr/>
          <p:nvPr/>
        </p:nvGrpSpPr>
        <p:grpSpPr>
          <a:xfrm>
            <a:off x="3369073" y="2457422"/>
            <a:ext cx="5430407" cy="1197419"/>
            <a:chOff x="0" y="0"/>
            <a:chExt cx="745218" cy="164323"/>
          </a:xfrm>
        </p:grpSpPr>
        <p:sp>
          <p:nvSpPr>
            <p:cNvPr id="18" name="Freeform 18"/>
            <p:cNvSpPr/>
            <p:nvPr/>
          </p:nvSpPr>
          <p:spPr>
            <a:xfrm>
              <a:off x="0" y="0"/>
              <a:ext cx="745218" cy="164323"/>
            </a:xfrm>
            <a:custGeom>
              <a:avLst/>
              <a:gdLst/>
              <a:ahLst/>
              <a:cxnLst/>
              <a:rect l="l" t="t" r="r" b="b"/>
              <a:pathLst>
                <a:path w="745218" h="164323">
                  <a:moveTo>
                    <a:pt x="52749" y="0"/>
                  </a:moveTo>
                  <a:lnTo>
                    <a:pt x="692469" y="0"/>
                  </a:lnTo>
                  <a:cubicBezTo>
                    <a:pt x="721601" y="0"/>
                    <a:pt x="745218" y="23617"/>
                    <a:pt x="745218" y="52749"/>
                  </a:cubicBezTo>
                  <a:lnTo>
                    <a:pt x="745218" y="111573"/>
                  </a:lnTo>
                  <a:cubicBezTo>
                    <a:pt x="745218" y="140706"/>
                    <a:pt x="721601" y="164323"/>
                    <a:pt x="692469" y="164323"/>
                  </a:cubicBezTo>
                  <a:lnTo>
                    <a:pt x="52749" y="164323"/>
                  </a:lnTo>
                  <a:cubicBezTo>
                    <a:pt x="23617" y="164323"/>
                    <a:pt x="0" y="140706"/>
                    <a:pt x="0" y="111573"/>
                  </a:cubicBezTo>
                  <a:lnTo>
                    <a:pt x="0" y="52749"/>
                  </a:lnTo>
                  <a:cubicBezTo>
                    <a:pt x="0" y="23617"/>
                    <a:pt x="23617" y="0"/>
                    <a:pt x="52749" y="0"/>
                  </a:cubicBezTo>
                  <a:close/>
                </a:path>
              </a:pathLst>
            </a:custGeom>
            <a:solidFill>
              <a:srgbClr val="797A1D"/>
            </a:solidFill>
            <a:ln cap="rnd">
              <a:noFill/>
              <a:prstDash val="solid"/>
              <a:round/>
            </a:ln>
          </p:spPr>
        </p:sp>
        <p:sp>
          <p:nvSpPr>
            <p:cNvPr id="19" name="TextBox 19"/>
            <p:cNvSpPr txBox="1"/>
            <p:nvPr/>
          </p:nvSpPr>
          <p:spPr>
            <a:xfrm>
              <a:off x="0" y="-38100"/>
              <a:ext cx="745218" cy="202423"/>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3122837" y="2678340"/>
            <a:ext cx="5922878" cy="692497"/>
          </a:xfrm>
          <a:prstGeom prst="rect">
            <a:avLst/>
          </a:prstGeom>
        </p:spPr>
        <p:txBody>
          <a:bodyPr lIns="0" tIns="0" rIns="0" bIns="0" rtlCol="0" anchor="t">
            <a:spAutoFit/>
          </a:bodyPr>
          <a:lstStyle/>
          <a:p>
            <a:pPr algn="ctr">
              <a:lnSpc>
                <a:spcPts val="5599"/>
              </a:lnSpc>
            </a:pPr>
            <a:r>
              <a:rPr lang="en-US" sz="3999" dirty="0">
                <a:solidFill>
                  <a:srgbClr val="FFFFF1"/>
                </a:solidFill>
                <a:latin typeface="Cagliostro" panose="02000000000000000000" charset="0"/>
              </a:rPr>
              <a:t>MATCHES</a:t>
            </a:r>
          </a:p>
        </p:txBody>
      </p:sp>
      <p:grpSp>
        <p:nvGrpSpPr>
          <p:cNvPr id="21" name="Group 21"/>
          <p:cNvGrpSpPr/>
          <p:nvPr/>
        </p:nvGrpSpPr>
        <p:grpSpPr>
          <a:xfrm>
            <a:off x="9445658" y="3837491"/>
            <a:ext cx="5922878" cy="6104933"/>
            <a:chOff x="0" y="0"/>
            <a:chExt cx="812800" cy="837784"/>
          </a:xfrm>
        </p:grpSpPr>
        <p:sp>
          <p:nvSpPr>
            <p:cNvPr id="22" name="Freeform 22"/>
            <p:cNvSpPr/>
            <p:nvPr/>
          </p:nvSpPr>
          <p:spPr>
            <a:xfrm>
              <a:off x="0" y="0"/>
              <a:ext cx="812800" cy="837784"/>
            </a:xfrm>
            <a:custGeom>
              <a:avLst/>
              <a:gdLst/>
              <a:ahLst/>
              <a:cxnLst/>
              <a:rect l="l" t="t" r="r" b="b"/>
              <a:pathLst>
                <a:path w="812800" h="837784">
                  <a:moveTo>
                    <a:pt x="60128" y="0"/>
                  </a:moveTo>
                  <a:lnTo>
                    <a:pt x="752672" y="0"/>
                  </a:lnTo>
                  <a:cubicBezTo>
                    <a:pt x="768619" y="0"/>
                    <a:pt x="783913" y="6335"/>
                    <a:pt x="795189" y="17611"/>
                  </a:cubicBezTo>
                  <a:cubicBezTo>
                    <a:pt x="806465" y="28887"/>
                    <a:pt x="812800" y="44181"/>
                    <a:pt x="812800" y="60128"/>
                  </a:cubicBezTo>
                  <a:lnTo>
                    <a:pt x="812800" y="777656"/>
                  </a:lnTo>
                  <a:cubicBezTo>
                    <a:pt x="812800" y="810864"/>
                    <a:pt x="785880" y="837784"/>
                    <a:pt x="752672" y="837784"/>
                  </a:cubicBezTo>
                  <a:lnTo>
                    <a:pt x="60128" y="837784"/>
                  </a:lnTo>
                  <a:cubicBezTo>
                    <a:pt x="44181" y="837784"/>
                    <a:pt x="28887" y="831449"/>
                    <a:pt x="17611" y="820173"/>
                  </a:cubicBezTo>
                  <a:cubicBezTo>
                    <a:pt x="6335" y="808896"/>
                    <a:pt x="0" y="793603"/>
                    <a:pt x="0" y="777656"/>
                  </a:cubicBezTo>
                  <a:lnTo>
                    <a:pt x="0" y="60128"/>
                  </a:lnTo>
                  <a:cubicBezTo>
                    <a:pt x="0" y="44181"/>
                    <a:pt x="6335" y="28887"/>
                    <a:pt x="17611" y="17611"/>
                  </a:cubicBezTo>
                  <a:cubicBezTo>
                    <a:pt x="28887" y="6335"/>
                    <a:pt x="44181" y="0"/>
                    <a:pt x="60128" y="0"/>
                  </a:cubicBezTo>
                  <a:close/>
                </a:path>
              </a:pathLst>
            </a:custGeom>
            <a:solidFill>
              <a:srgbClr val="FFF2B7"/>
            </a:solidFill>
            <a:ln cap="rnd">
              <a:noFill/>
              <a:prstDash val="solid"/>
              <a:round/>
            </a:ln>
          </p:spPr>
        </p:sp>
        <p:sp>
          <p:nvSpPr>
            <p:cNvPr id="23" name="TextBox 23"/>
            <p:cNvSpPr txBox="1"/>
            <p:nvPr/>
          </p:nvSpPr>
          <p:spPr>
            <a:xfrm>
              <a:off x="0" y="-38100"/>
              <a:ext cx="812800" cy="875884"/>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5136588" y="8141285"/>
            <a:ext cx="463896" cy="463896"/>
          </a:xfrm>
          <a:custGeom>
            <a:avLst/>
            <a:gdLst/>
            <a:ahLst/>
            <a:cxnLst/>
            <a:rect l="l" t="t" r="r" b="b"/>
            <a:pathLst>
              <a:path w="463896" h="463896">
                <a:moveTo>
                  <a:pt x="0" y="0"/>
                </a:moveTo>
                <a:lnTo>
                  <a:pt x="463895" y="0"/>
                </a:lnTo>
                <a:lnTo>
                  <a:pt x="463895" y="463896"/>
                </a:lnTo>
                <a:lnTo>
                  <a:pt x="0" y="4638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5" name="Group 25"/>
          <p:cNvGrpSpPr/>
          <p:nvPr/>
        </p:nvGrpSpPr>
        <p:grpSpPr>
          <a:xfrm>
            <a:off x="9691893" y="2457422"/>
            <a:ext cx="5430407" cy="1197419"/>
            <a:chOff x="0" y="0"/>
            <a:chExt cx="745218" cy="164323"/>
          </a:xfrm>
        </p:grpSpPr>
        <p:sp>
          <p:nvSpPr>
            <p:cNvPr id="26" name="Freeform 26"/>
            <p:cNvSpPr/>
            <p:nvPr/>
          </p:nvSpPr>
          <p:spPr>
            <a:xfrm>
              <a:off x="0" y="0"/>
              <a:ext cx="745218" cy="164323"/>
            </a:xfrm>
            <a:custGeom>
              <a:avLst/>
              <a:gdLst/>
              <a:ahLst/>
              <a:cxnLst/>
              <a:rect l="l" t="t" r="r" b="b"/>
              <a:pathLst>
                <a:path w="745218" h="164323">
                  <a:moveTo>
                    <a:pt x="52749" y="0"/>
                  </a:moveTo>
                  <a:lnTo>
                    <a:pt x="692469" y="0"/>
                  </a:lnTo>
                  <a:cubicBezTo>
                    <a:pt x="721601" y="0"/>
                    <a:pt x="745218" y="23617"/>
                    <a:pt x="745218" y="52749"/>
                  </a:cubicBezTo>
                  <a:lnTo>
                    <a:pt x="745218" y="111573"/>
                  </a:lnTo>
                  <a:cubicBezTo>
                    <a:pt x="745218" y="140706"/>
                    <a:pt x="721601" y="164323"/>
                    <a:pt x="692469" y="164323"/>
                  </a:cubicBezTo>
                  <a:lnTo>
                    <a:pt x="52749" y="164323"/>
                  </a:lnTo>
                  <a:cubicBezTo>
                    <a:pt x="23617" y="164323"/>
                    <a:pt x="0" y="140706"/>
                    <a:pt x="0" y="111573"/>
                  </a:cubicBezTo>
                  <a:lnTo>
                    <a:pt x="0" y="52749"/>
                  </a:lnTo>
                  <a:cubicBezTo>
                    <a:pt x="0" y="23617"/>
                    <a:pt x="23617" y="0"/>
                    <a:pt x="52749" y="0"/>
                  </a:cubicBezTo>
                  <a:close/>
                </a:path>
              </a:pathLst>
            </a:custGeom>
            <a:solidFill>
              <a:srgbClr val="797A1D"/>
            </a:solidFill>
            <a:ln cap="rnd">
              <a:noFill/>
              <a:prstDash val="solid"/>
              <a:round/>
            </a:ln>
          </p:spPr>
        </p:sp>
        <p:sp>
          <p:nvSpPr>
            <p:cNvPr id="27" name="TextBox 27"/>
            <p:cNvSpPr txBox="1"/>
            <p:nvPr/>
          </p:nvSpPr>
          <p:spPr>
            <a:xfrm>
              <a:off x="0" y="-38100"/>
              <a:ext cx="745218" cy="202423"/>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9445658" y="2678340"/>
            <a:ext cx="5922878" cy="692497"/>
          </a:xfrm>
          <a:prstGeom prst="rect">
            <a:avLst/>
          </a:prstGeom>
        </p:spPr>
        <p:txBody>
          <a:bodyPr lIns="0" tIns="0" rIns="0" bIns="0" rtlCol="0" anchor="t">
            <a:spAutoFit/>
          </a:bodyPr>
          <a:lstStyle/>
          <a:p>
            <a:pPr algn="ctr">
              <a:lnSpc>
                <a:spcPts val="5599"/>
              </a:lnSpc>
            </a:pPr>
            <a:r>
              <a:rPr lang="en-US" sz="3999" dirty="0">
                <a:solidFill>
                  <a:srgbClr val="FFFFF1"/>
                </a:solidFill>
                <a:latin typeface="Cagliostro" panose="02000000000000000000" charset="0"/>
              </a:rPr>
              <a:t>IPL</a:t>
            </a:r>
            <a:r>
              <a:rPr lang="en-US" sz="3999" dirty="0">
                <a:solidFill>
                  <a:srgbClr val="FFFFF1"/>
                </a:solidFill>
                <a:latin typeface="Cagliostro"/>
              </a:rPr>
              <a:t> Balls(Deliveries)</a:t>
            </a:r>
          </a:p>
        </p:txBody>
      </p:sp>
      <p:sp>
        <p:nvSpPr>
          <p:cNvPr id="29" name="Freeform 29"/>
          <p:cNvSpPr/>
          <p:nvPr/>
        </p:nvSpPr>
        <p:spPr>
          <a:xfrm>
            <a:off x="9889491" y="4119777"/>
            <a:ext cx="5035210" cy="5540360"/>
          </a:xfrm>
          <a:custGeom>
            <a:avLst/>
            <a:gdLst/>
            <a:ahLst/>
            <a:cxnLst/>
            <a:rect l="l" t="t" r="r" b="b"/>
            <a:pathLst>
              <a:path w="5035210" h="5540360">
                <a:moveTo>
                  <a:pt x="0" y="0"/>
                </a:moveTo>
                <a:lnTo>
                  <a:pt x="5035211" y="0"/>
                </a:lnTo>
                <a:lnTo>
                  <a:pt x="5035211" y="5540360"/>
                </a:lnTo>
                <a:lnTo>
                  <a:pt x="0" y="5540360"/>
                </a:lnTo>
                <a:lnTo>
                  <a:pt x="0" y="0"/>
                </a:lnTo>
                <a:close/>
              </a:path>
            </a:pathLst>
          </a:custGeom>
          <a:blipFill>
            <a:blip r:embed="rId13"/>
            <a:stretch>
              <a:fillRect t="-3130" r="-13476"/>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551919"/>
            <a:ext cx="8450971" cy="879188"/>
          </a:xfrm>
          <a:prstGeom prst="rect">
            <a:avLst/>
          </a:prstGeom>
        </p:spPr>
        <p:txBody>
          <a:bodyPr lIns="0" tIns="0" rIns="0" bIns="0" rtlCol="0" anchor="t">
            <a:spAutoFit/>
          </a:bodyPr>
          <a:lstStyle/>
          <a:p>
            <a:pPr algn="ctr">
              <a:lnSpc>
                <a:spcPts val="6931"/>
              </a:lnSpc>
            </a:pPr>
            <a:r>
              <a:rPr lang="en-US" sz="5545" spc="160" dirty="0">
                <a:solidFill>
                  <a:srgbClr val="797A1D"/>
                </a:solidFill>
                <a:latin typeface="Georgia Pro Bold"/>
              </a:rPr>
              <a:t>Additional Question 4</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3884589"/>
            <a:chOff x="0" y="0"/>
            <a:chExt cx="816496" cy="533084"/>
          </a:xfrm>
        </p:grpSpPr>
        <p:sp>
          <p:nvSpPr>
            <p:cNvPr id="16" name="Freeform 16"/>
            <p:cNvSpPr/>
            <p:nvPr/>
          </p:nvSpPr>
          <p:spPr>
            <a:xfrm>
              <a:off x="0" y="0"/>
              <a:ext cx="816496" cy="533084"/>
            </a:xfrm>
            <a:custGeom>
              <a:avLst/>
              <a:gdLst/>
              <a:ahLst/>
              <a:cxnLst/>
              <a:rect l="l" t="t" r="r" b="b"/>
              <a:pathLst>
                <a:path w="816496" h="533084">
                  <a:moveTo>
                    <a:pt x="48145" y="0"/>
                  </a:moveTo>
                  <a:lnTo>
                    <a:pt x="768351" y="0"/>
                  </a:lnTo>
                  <a:cubicBezTo>
                    <a:pt x="781120" y="0"/>
                    <a:pt x="793366" y="5072"/>
                    <a:pt x="802395" y="14101"/>
                  </a:cubicBezTo>
                  <a:cubicBezTo>
                    <a:pt x="811423" y="23130"/>
                    <a:pt x="816496" y="35376"/>
                    <a:pt x="816496" y="48145"/>
                  </a:cubicBezTo>
                  <a:lnTo>
                    <a:pt x="816496" y="484940"/>
                  </a:lnTo>
                  <a:cubicBezTo>
                    <a:pt x="816496" y="511529"/>
                    <a:pt x="794941" y="533084"/>
                    <a:pt x="768351" y="533084"/>
                  </a:cubicBezTo>
                  <a:lnTo>
                    <a:pt x="48145" y="533084"/>
                  </a:lnTo>
                  <a:cubicBezTo>
                    <a:pt x="35376" y="533084"/>
                    <a:pt x="23130" y="528012"/>
                    <a:pt x="14101" y="518983"/>
                  </a:cubicBezTo>
                  <a:cubicBezTo>
                    <a:pt x="5072" y="509954"/>
                    <a:pt x="0" y="497709"/>
                    <a:pt x="0" y="484940"/>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571184"/>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622123" y="3002214"/>
            <a:ext cx="5659564" cy="2881399"/>
          </a:xfrm>
          <a:prstGeom prst="rect">
            <a:avLst/>
          </a:prstGeom>
        </p:spPr>
        <p:txBody>
          <a:bodyPr lIns="0" tIns="0" rIns="0" bIns="0" rtlCol="0" anchor="t">
            <a:spAutoFit/>
          </a:bodyPr>
          <a:lstStyle/>
          <a:p>
            <a:pPr algn="ctr">
              <a:lnSpc>
                <a:spcPts val="3796"/>
              </a:lnSpc>
            </a:pPr>
            <a:r>
              <a:rPr lang="en-US" sz="2711">
                <a:solidFill>
                  <a:srgbClr val="FFFFF1"/>
                </a:solidFill>
                <a:latin typeface="Canva Sans"/>
              </a:rPr>
              <a:t>Write a query to fetch the total number of boundaries scored by each team from the deliveries_v02 table and order it in descending order of the number of boundaries scored</a:t>
            </a:r>
          </a:p>
        </p:txBody>
      </p:sp>
      <p:grpSp>
        <p:nvGrpSpPr>
          <p:cNvPr id="19" name="Group 19"/>
          <p:cNvGrpSpPr/>
          <p:nvPr/>
        </p:nvGrpSpPr>
        <p:grpSpPr>
          <a:xfrm>
            <a:off x="7527966" y="2108776"/>
            <a:ext cx="3086100" cy="649747"/>
            <a:chOff x="0" y="-6279"/>
            <a:chExt cx="812800" cy="171127"/>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6279"/>
              <a:ext cx="812800" cy="171127"/>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32613"/>
            <a:ext cx="2459066" cy="625910"/>
            <a:chOff x="0" y="-1"/>
            <a:chExt cx="647655" cy="164849"/>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1"/>
              <a:ext cx="647655" cy="16484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Question 4</a:t>
              </a:r>
            </a:p>
          </p:txBody>
        </p:sp>
      </p:grpSp>
      <p:sp>
        <p:nvSpPr>
          <p:cNvPr id="25" name="Freeform 25"/>
          <p:cNvSpPr/>
          <p:nvPr/>
        </p:nvSpPr>
        <p:spPr>
          <a:xfrm>
            <a:off x="7495174" y="3855317"/>
            <a:ext cx="7667123" cy="4170546"/>
          </a:xfrm>
          <a:custGeom>
            <a:avLst/>
            <a:gdLst/>
            <a:ahLst/>
            <a:cxnLst/>
            <a:rect l="l" t="t" r="r" b="b"/>
            <a:pathLst>
              <a:path w="7667123" h="4170546">
                <a:moveTo>
                  <a:pt x="0" y="0"/>
                </a:moveTo>
                <a:lnTo>
                  <a:pt x="7667123" y="0"/>
                </a:lnTo>
                <a:lnTo>
                  <a:pt x="7667123" y="4170546"/>
                </a:lnTo>
                <a:lnTo>
                  <a:pt x="0" y="4170546"/>
                </a:lnTo>
                <a:lnTo>
                  <a:pt x="0" y="0"/>
                </a:lnTo>
                <a:close/>
              </a:path>
            </a:pathLst>
          </a:custGeom>
          <a:blipFill>
            <a:blip r:embed="rId12"/>
            <a:stretch>
              <a:fillRect t="-38863" b="-44976"/>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263348" y="2603952"/>
            <a:ext cx="8763473" cy="6461379"/>
            <a:chOff x="0" y="0"/>
            <a:chExt cx="1202617" cy="886699"/>
          </a:xfrm>
        </p:grpSpPr>
        <p:sp>
          <p:nvSpPr>
            <p:cNvPr id="7" name="Freeform 7"/>
            <p:cNvSpPr/>
            <p:nvPr/>
          </p:nvSpPr>
          <p:spPr>
            <a:xfrm>
              <a:off x="0" y="0"/>
              <a:ext cx="1202617" cy="886699"/>
            </a:xfrm>
            <a:custGeom>
              <a:avLst/>
              <a:gdLst/>
              <a:ahLst/>
              <a:cxnLst/>
              <a:rect l="l" t="t" r="r" b="b"/>
              <a:pathLst>
                <a:path w="1202617" h="886699">
                  <a:moveTo>
                    <a:pt x="40638" y="0"/>
                  </a:moveTo>
                  <a:lnTo>
                    <a:pt x="1161979" y="0"/>
                  </a:lnTo>
                  <a:cubicBezTo>
                    <a:pt x="1184422" y="0"/>
                    <a:pt x="1202617" y="18194"/>
                    <a:pt x="1202617" y="40638"/>
                  </a:cubicBezTo>
                  <a:lnTo>
                    <a:pt x="1202617" y="846061"/>
                  </a:lnTo>
                  <a:cubicBezTo>
                    <a:pt x="1202617" y="868505"/>
                    <a:pt x="1184422" y="886699"/>
                    <a:pt x="1161979" y="886699"/>
                  </a:cubicBezTo>
                  <a:lnTo>
                    <a:pt x="40638" y="886699"/>
                  </a:lnTo>
                  <a:cubicBezTo>
                    <a:pt x="18194" y="886699"/>
                    <a:pt x="0" y="868505"/>
                    <a:pt x="0" y="846061"/>
                  </a:cubicBezTo>
                  <a:lnTo>
                    <a:pt x="0" y="40638"/>
                  </a:lnTo>
                  <a:cubicBezTo>
                    <a:pt x="0" y="18194"/>
                    <a:pt x="18194" y="0"/>
                    <a:pt x="40638" y="0"/>
                  </a:cubicBezTo>
                  <a:close/>
                </a:path>
              </a:pathLst>
            </a:custGeom>
            <a:solidFill>
              <a:srgbClr val="DEDD91"/>
            </a:solidFill>
            <a:ln cap="rnd">
              <a:noFill/>
              <a:prstDash val="solid"/>
              <a:round/>
            </a:ln>
          </p:spPr>
        </p:sp>
        <p:sp>
          <p:nvSpPr>
            <p:cNvPr id="8" name="TextBox 8"/>
            <p:cNvSpPr txBox="1"/>
            <p:nvPr/>
          </p:nvSpPr>
          <p:spPr>
            <a:xfrm>
              <a:off x="0" y="-38100"/>
              <a:ext cx="1202617" cy="92479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54762" y="3080307"/>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39714"/>
            <a:ext cx="8495798" cy="1431985"/>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030824" y="183857"/>
            <a:ext cx="339607" cy="339607"/>
          </a:xfrm>
          <a:custGeom>
            <a:avLst/>
            <a:gdLst/>
            <a:ahLst/>
            <a:cxnLst/>
            <a:rect l="l" t="t" r="r" b="b"/>
            <a:pathLst>
              <a:path w="339607" h="339607">
                <a:moveTo>
                  <a:pt x="0" y="0"/>
                </a:moveTo>
                <a:lnTo>
                  <a:pt x="339607" y="0"/>
                </a:lnTo>
                <a:lnTo>
                  <a:pt x="339607" y="339606"/>
                </a:lnTo>
                <a:lnTo>
                  <a:pt x="0" y="3396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9503510" y="1582503"/>
            <a:ext cx="339607" cy="339607"/>
          </a:xfrm>
          <a:custGeom>
            <a:avLst/>
            <a:gdLst/>
            <a:ahLst/>
            <a:cxnLst/>
            <a:rect l="l" t="t" r="r" b="b"/>
            <a:pathLst>
              <a:path w="339607" h="339607">
                <a:moveTo>
                  <a:pt x="0" y="0"/>
                </a:moveTo>
                <a:lnTo>
                  <a:pt x="339607" y="0"/>
                </a:lnTo>
                <a:lnTo>
                  <a:pt x="339607" y="339607"/>
                </a:lnTo>
                <a:lnTo>
                  <a:pt x="0" y="3396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557632" y="2247900"/>
            <a:ext cx="9988879" cy="7269241"/>
          </a:xfrm>
          <a:prstGeom prst="rect">
            <a:avLst/>
          </a:prstGeom>
        </p:spPr>
      </p:pic>
      <p:grpSp>
        <p:nvGrpSpPr>
          <p:cNvPr id="16" name="Group 16"/>
          <p:cNvGrpSpPr/>
          <p:nvPr/>
        </p:nvGrpSpPr>
        <p:grpSpPr>
          <a:xfrm>
            <a:off x="10785516" y="610596"/>
            <a:ext cx="6980247" cy="9461214"/>
            <a:chOff x="0" y="0"/>
            <a:chExt cx="957903" cy="1298368"/>
          </a:xfrm>
        </p:grpSpPr>
        <p:sp>
          <p:nvSpPr>
            <p:cNvPr id="17" name="Freeform 17"/>
            <p:cNvSpPr/>
            <p:nvPr/>
          </p:nvSpPr>
          <p:spPr>
            <a:xfrm>
              <a:off x="0" y="0"/>
              <a:ext cx="957903" cy="1298368"/>
            </a:xfrm>
            <a:custGeom>
              <a:avLst/>
              <a:gdLst/>
              <a:ahLst/>
              <a:cxnLst/>
              <a:rect l="l" t="t" r="r" b="b"/>
              <a:pathLst>
                <a:path w="957903" h="1298368">
                  <a:moveTo>
                    <a:pt x="51019" y="0"/>
                  </a:moveTo>
                  <a:lnTo>
                    <a:pt x="906884" y="0"/>
                  </a:lnTo>
                  <a:cubicBezTo>
                    <a:pt x="920415" y="0"/>
                    <a:pt x="933392" y="5375"/>
                    <a:pt x="942960" y="14943"/>
                  </a:cubicBezTo>
                  <a:cubicBezTo>
                    <a:pt x="952528" y="24511"/>
                    <a:pt x="957903" y="37488"/>
                    <a:pt x="957903" y="51019"/>
                  </a:cubicBezTo>
                  <a:lnTo>
                    <a:pt x="957903" y="1247348"/>
                  </a:lnTo>
                  <a:cubicBezTo>
                    <a:pt x="957903" y="1275526"/>
                    <a:pt x="935061" y="1298368"/>
                    <a:pt x="906884" y="1298368"/>
                  </a:cubicBezTo>
                  <a:lnTo>
                    <a:pt x="51019" y="1298368"/>
                  </a:lnTo>
                  <a:cubicBezTo>
                    <a:pt x="37488" y="1298368"/>
                    <a:pt x="24511" y="1292993"/>
                    <a:pt x="14943" y="1283425"/>
                  </a:cubicBezTo>
                  <a:cubicBezTo>
                    <a:pt x="5375" y="1273857"/>
                    <a:pt x="0" y="1260880"/>
                    <a:pt x="0" y="1247348"/>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1336468"/>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533815" y="444208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11189540" y="183855"/>
            <a:ext cx="3086100" cy="739640"/>
            <a:chOff x="0" y="-29983"/>
            <a:chExt cx="812800" cy="194802"/>
          </a:xfrm>
        </p:grpSpPr>
        <p:sp>
          <p:nvSpPr>
            <p:cNvPr id="22" name="Freeform 22"/>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3" name="TextBox 23"/>
            <p:cNvSpPr txBox="1"/>
            <p:nvPr/>
          </p:nvSpPr>
          <p:spPr>
            <a:xfrm>
              <a:off x="0" y="-29983"/>
              <a:ext cx="812800" cy="194802"/>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4" name="TextBox 24"/>
          <p:cNvSpPr txBox="1"/>
          <p:nvPr/>
        </p:nvSpPr>
        <p:spPr>
          <a:xfrm>
            <a:off x="2580662" y="664044"/>
            <a:ext cx="7679176" cy="783324"/>
          </a:xfrm>
          <a:prstGeom prst="rect">
            <a:avLst/>
          </a:prstGeom>
        </p:spPr>
        <p:txBody>
          <a:bodyPr lIns="0" tIns="0" rIns="0" bIns="0" rtlCol="0" anchor="t">
            <a:spAutoFit/>
          </a:bodyPr>
          <a:lstStyle/>
          <a:p>
            <a:pPr algn="ctr">
              <a:lnSpc>
                <a:spcPts val="6298"/>
              </a:lnSpc>
            </a:pPr>
            <a:r>
              <a:rPr lang="en-US" sz="5038" spc="146" dirty="0">
                <a:solidFill>
                  <a:srgbClr val="797A1D"/>
                </a:solidFill>
                <a:latin typeface="Georgia Pro Bold"/>
              </a:rPr>
              <a:t>Additional Question 4</a:t>
            </a:r>
          </a:p>
        </p:txBody>
      </p:sp>
      <p:sp>
        <p:nvSpPr>
          <p:cNvPr id="28" name="Rectangle: Rounded Corners 27">
            <a:extLst>
              <a:ext uri="{FF2B5EF4-FFF2-40B4-BE49-F238E27FC236}">
                <a16:creationId xmlns:a16="http://schemas.microsoft.com/office/drawing/2014/main" id="{2DA80421-3C1B-07C5-5BCD-EB3556B91F18}"/>
              </a:ext>
            </a:extLst>
          </p:cNvPr>
          <p:cNvSpPr/>
          <p:nvPr/>
        </p:nvSpPr>
        <p:spPr>
          <a:xfrm>
            <a:off x="11660186" y="1374870"/>
            <a:ext cx="5724670"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5" name="Group 25"/>
          <p:cNvGrpSpPr/>
          <p:nvPr/>
        </p:nvGrpSpPr>
        <p:grpSpPr>
          <a:xfrm>
            <a:off x="6628006" y="2291053"/>
            <a:ext cx="3086100" cy="625798"/>
            <a:chOff x="0" y="0"/>
            <a:chExt cx="812800" cy="164819"/>
          </a:xfrm>
        </p:grpSpPr>
        <p:sp>
          <p:nvSpPr>
            <p:cNvPr id="26" name="Freeform 26"/>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7" name="TextBox 27"/>
            <p:cNvSpPr txBox="1"/>
            <p:nvPr/>
          </p:nvSpPr>
          <p:spPr>
            <a:xfrm>
              <a:off x="0" y="0"/>
              <a:ext cx="812800" cy="16481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graphicFrame>
        <p:nvGraphicFramePr>
          <p:cNvPr id="20" name="Table 20"/>
          <p:cNvGraphicFramePr>
            <a:graphicFrameLocks noGrp="1"/>
          </p:cNvGraphicFramePr>
          <p:nvPr>
            <p:extLst>
              <p:ext uri="{D42A27DB-BD31-4B8C-83A1-F6EECF244321}">
                <p14:modId xmlns:p14="http://schemas.microsoft.com/office/powerpoint/2010/main" val="2042166499"/>
              </p:ext>
            </p:extLst>
          </p:nvPr>
        </p:nvGraphicFramePr>
        <p:xfrm>
          <a:off x="11144400" y="1104349"/>
          <a:ext cx="6382358" cy="8592688"/>
        </p:xfrm>
        <a:graphic>
          <a:graphicData uri="http://schemas.openxmlformats.org/drawingml/2006/table">
            <a:tbl>
              <a:tblPr>
                <a:tableStyleId>{2D5ABB26-0587-4C30-8999-92F81FD0307C}</a:tableStyleId>
              </a:tblPr>
              <a:tblGrid>
                <a:gridCol w="4031110">
                  <a:extLst>
                    <a:ext uri="{9D8B030D-6E8A-4147-A177-3AD203B41FA5}">
                      <a16:colId xmlns:a16="http://schemas.microsoft.com/office/drawing/2014/main" val="20000"/>
                    </a:ext>
                  </a:extLst>
                </a:gridCol>
                <a:gridCol w="2351248">
                  <a:extLst>
                    <a:ext uri="{9D8B030D-6E8A-4147-A177-3AD203B41FA5}">
                      <a16:colId xmlns:a16="http://schemas.microsoft.com/office/drawing/2014/main" val="20001"/>
                    </a:ext>
                  </a:extLst>
                </a:gridCol>
              </a:tblGrid>
              <a:tr h="1131144">
                <a:tc>
                  <a:txBody>
                    <a:bodyPr/>
                    <a:lstStyle/>
                    <a:p>
                      <a:pPr algn="ctr">
                        <a:lnSpc>
                          <a:spcPts val="2100"/>
                        </a:lnSpc>
                        <a:defRPr/>
                      </a:pPr>
                      <a:r>
                        <a:rPr lang="en-US" sz="1500" dirty="0">
                          <a:solidFill>
                            <a:schemeClr val="bg1"/>
                          </a:solidFill>
                        </a:rPr>
                        <a:t>TEAMS</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BOUNDARIES</a:t>
                      </a:r>
                      <a:endParaRPr lang="en-US" sz="1100" dirty="0">
                        <a:solidFill>
                          <a:schemeClr val="bg1"/>
                        </a:solidFill>
                      </a:endParaRPr>
                    </a:p>
                  </a:txBody>
                  <a:tcPr marL="38100" marR="38100" marT="38100" marB="38100" anchor="ctr"/>
                </a:tc>
                <a:extLst>
                  <a:ext uri="{0D108BD9-81ED-4DB2-BD59-A6C34878D82A}">
                    <a16:rowId xmlns:a16="http://schemas.microsoft.com/office/drawing/2014/main" val="10000"/>
                  </a:ext>
                </a:extLst>
              </a:tr>
              <a:tr h="475970">
                <a:tc>
                  <a:txBody>
                    <a:bodyPr/>
                    <a:lstStyle/>
                    <a:p>
                      <a:pPr algn="ctr">
                        <a:lnSpc>
                          <a:spcPts val="2100"/>
                        </a:lnSpc>
                        <a:defRPr/>
                      </a:pPr>
                      <a:r>
                        <a:rPr lang="en-US" sz="1500">
                          <a:solidFill>
                            <a:srgbClr val="000000"/>
                          </a:solidFill>
                        </a:rPr>
                        <a:t>Mumbai Indians</a:t>
                      </a:r>
                      <a:endParaRPr lang="en-US" sz="1100"/>
                    </a:p>
                  </a:txBody>
                  <a:tcPr marL="38100" marR="38100" marT="38100" marB="38100" anchor="ctr"/>
                </a:tc>
                <a:tc>
                  <a:txBody>
                    <a:bodyPr/>
                    <a:lstStyle/>
                    <a:p>
                      <a:pPr algn="ctr">
                        <a:lnSpc>
                          <a:spcPts val="2100"/>
                        </a:lnSpc>
                        <a:defRPr/>
                      </a:pPr>
                      <a:r>
                        <a:rPr lang="en-US" sz="1500">
                          <a:solidFill>
                            <a:srgbClr val="000000"/>
                          </a:solidFill>
                        </a:rPr>
                        <a:t>4118</a:t>
                      </a:r>
                      <a:endParaRPr lang="en-US" sz="1100"/>
                    </a:p>
                  </a:txBody>
                  <a:tcPr marL="38100" marR="38100" marT="38100" marB="38100" anchor="ctr"/>
                </a:tc>
                <a:extLst>
                  <a:ext uri="{0D108BD9-81ED-4DB2-BD59-A6C34878D82A}">
                    <a16:rowId xmlns:a16="http://schemas.microsoft.com/office/drawing/2014/main" val="10001"/>
                  </a:ext>
                </a:extLst>
              </a:tr>
              <a:tr h="797964">
                <a:tc>
                  <a:txBody>
                    <a:bodyPr/>
                    <a:lstStyle/>
                    <a:p>
                      <a:pPr algn="ctr">
                        <a:lnSpc>
                          <a:spcPts val="2100"/>
                        </a:lnSpc>
                        <a:defRPr/>
                      </a:pPr>
                      <a:r>
                        <a:rPr lang="en-US" sz="1500">
                          <a:solidFill>
                            <a:srgbClr val="000000"/>
                          </a:solidFill>
                        </a:rPr>
                        <a:t>Royal Challengers Bangalore</a:t>
                      </a:r>
                      <a:endParaRPr lang="en-US" sz="1100"/>
                    </a:p>
                  </a:txBody>
                  <a:tcPr marL="38100" marR="38100" marT="38100" marB="38100" anchor="ctr"/>
                </a:tc>
                <a:tc>
                  <a:txBody>
                    <a:bodyPr/>
                    <a:lstStyle/>
                    <a:p>
                      <a:pPr algn="ctr">
                        <a:lnSpc>
                          <a:spcPts val="2100"/>
                        </a:lnSpc>
                        <a:defRPr/>
                      </a:pPr>
                      <a:r>
                        <a:rPr lang="en-US" sz="1500">
                          <a:solidFill>
                            <a:srgbClr val="000000"/>
                          </a:solidFill>
                        </a:rPr>
                        <a:t>3800</a:t>
                      </a:r>
                      <a:endParaRPr lang="en-US" sz="1100"/>
                    </a:p>
                  </a:txBody>
                  <a:tcPr marL="38100" marR="38100" marT="38100" marB="38100" anchor="ctr"/>
                </a:tc>
                <a:extLst>
                  <a:ext uri="{0D108BD9-81ED-4DB2-BD59-A6C34878D82A}">
                    <a16:rowId xmlns:a16="http://schemas.microsoft.com/office/drawing/2014/main" val="10002"/>
                  </a:ext>
                </a:extLst>
              </a:tr>
              <a:tr h="475970">
                <a:tc>
                  <a:txBody>
                    <a:bodyPr/>
                    <a:lstStyle/>
                    <a:p>
                      <a:pPr algn="ctr">
                        <a:lnSpc>
                          <a:spcPts val="2100"/>
                        </a:lnSpc>
                        <a:defRPr/>
                      </a:pPr>
                      <a:r>
                        <a:rPr lang="en-US" sz="1500">
                          <a:solidFill>
                            <a:srgbClr val="000000"/>
                          </a:solidFill>
                        </a:rPr>
                        <a:t>Kings XI Punjab</a:t>
                      </a:r>
                      <a:endParaRPr lang="en-US" sz="1100"/>
                    </a:p>
                  </a:txBody>
                  <a:tcPr marL="38100" marR="38100" marT="38100" marB="38100" anchor="ctr"/>
                </a:tc>
                <a:tc>
                  <a:txBody>
                    <a:bodyPr/>
                    <a:lstStyle/>
                    <a:p>
                      <a:pPr algn="ctr">
                        <a:lnSpc>
                          <a:spcPts val="2100"/>
                        </a:lnSpc>
                        <a:defRPr/>
                      </a:pPr>
                      <a:r>
                        <a:rPr lang="en-US" sz="1500">
                          <a:solidFill>
                            <a:srgbClr val="000000"/>
                          </a:solidFill>
                        </a:rPr>
                        <a:t>3780</a:t>
                      </a:r>
                      <a:endParaRPr lang="en-US" sz="1100"/>
                    </a:p>
                  </a:txBody>
                  <a:tcPr marL="38100" marR="38100" marT="38100" marB="38100" anchor="ctr"/>
                </a:tc>
                <a:extLst>
                  <a:ext uri="{0D108BD9-81ED-4DB2-BD59-A6C34878D82A}">
                    <a16:rowId xmlns:a16="http://schemas.microsoft.com/office/drawing/2014/main" val="10003"/>
                  </a:ext>
                </a:extLst>
              </a:tr>
              <a:tr h="475970">
                <a:tc>
                  <a:txBody>
                    <a:bodyPr/>
                    <a:lstStyle/>
                    <a:p>
                      <a:pPr algn="ctr">
                        <a:lnSpc>
                          <a:spcPts val="2100"/>
                        </a:lnSpc>
                        <a:defRPr/>
                      </a:pPr>
                      <a:r>
                        <a:rPr lang="en-US" sz="1500">
                          <a:solidFill>
                            <a:srgbClr val="000000"/>
                          </a:solidFill>
                        </a:rPr>
                        <a:t>Kolkata Knight Riders</a:t>
                      </a:r>
                      <a:endParaRPr lang="en-US" sz="1100"/>
                    </a:p>
                  </a:txBody>
                  <a:tcPr marL="38100" marR="38100" marT="38100" marB="38100" anchor="ctr"/>
                </a:tc>
                <a:tc>
                  <a:txBody>
                    <a:bodyPr/>
                    <a:lstStyle/>
                    <a:p>
                      <a:pPr algn="ctr">
                        <a:lnSpc>
                          <a:spcPts val="2100"/>
                        </a:lnSpc>
                        <a:defRPr/>
                      </a:pPr>
                      <a:r>
                        <a:rPr lang="en-US" sz="1500" dirty="0">
                          <a:solidFill>
                            <a:srgbClr val="000000"/>
                          </a:solidFill>
                        </a:rPr>
                        <a:t>3739</a:t>
                      </a:r>
                      <a:endParaRPr lang="en-US" sz="1100" dirty="0"/>
                    </a:p>
                  </a:txBody>
                  <a:tcPr marL="38100" marR="38100" marT="38100" marB="38100" anchor="ctr"/>
                </a:tc>
                <a:extLst>
                  <a:ext uri="{0D108BD9-81ED-4DB2-BD59-A6C34878D82A}">
                    <a16:rowId xmlns:a16="http://schemas.microsoft.com/office/drawing/2014/main" val="10004"/>
                  </a:ext>
                </a:extLst>
              </a:tr>
              <a:tr h="475970">
                <a:tc>
                  <a:txBody>
                    <a:bodyPr/>
                    <a:lstStyle/>
                    <a:p>
                      <a:pPr algn="ctr">
                        <a:lnSpc>
                          <a:spcPts val="2100"/>
                        </a:lnSpc>
                        <a:defRPr/>
                      </a:pPr>
                      <a:r>
                        <a:rPr lang="en-US" sz="1500">
                          <a:solidFill>
                            <a:srgbClr val="000000"/>
                          </a:solidFill>
                        </a:rPr>
                        <a:t>Chennai Super Kings</a:t>
                      </a:r>
                      <a:endParaRPr lang="en-US" sz="1100"/>
                    </a:p>
                  </a:txBody>
                  <a:tcPr marL="38100" marR="38100" marT="38100" marB="38100" anchor="ctr"/>
                </a:tc>
                <a:tc>
                  <a:txBody>
                    <a:bodyPr/>
                    <a:lstStyle/>
                    <a:p>
                      <a:pPr algn="ctr">
                        <a:lnSpc>
                          <a:spcPts val="2100"/>
                        </a:lnSpc>
                        <a:defRPr/>
                      </a:pPr>
                      <a:r>
                        <a:rPr lang="en-US" sz="1500">
                          <a:solidFill>
                            <a:srgbClr val="000000"/>
                          </a:solidFill>
                        </a:rPr>
                        <a:t>3496</a:t>
                      </a:r>
                      <a:endParaRPr lang="en-US" sz="1100"/>
                    </a:p>
                  </a:txBody>
                  <a:tcPr marL="38100" marR="38100" marT="38100" marB="38100" anchor="ctr"/>
                </a:tc>
                <a:extLst>
                  <a:ext uri="{0D108BD9-81ED-4DB2-BD59-A6C34878D82A}">
                    <a16:rowId xmlns:a16="http://schemas.microsoft.com/office/drawing/2014/main" val="10005"/>
                  </a:ext>
                </a:extLst>
              </a:tr>
              <a:tr h="475970">
                <a:tc>
                  <a:txBody>
                    <a:bodyPr/>
                    <a:lstStyle/>
                    <a:p>
                      <a:pPr algn="ctr">
                        <a:lnSpc>
                          <a:spcPts val="2100"/>
                        </a:lnSpc>
                        <a:defRPr/>
                      </a:pPr>
                      <a:r>
                        <a:rPr lang="en-US" sz="1500">
                          <a:solidFill>
                            <a:srgbClr val="000000"/>
                          </a:solidFill>
                        </a:rPr>
                        <a:t>Rajasthan Royals</a:t>
                      </a:r>
                      <a:endParaRPr lang="en-US" sz="1100"/>
                    </a:p>
                  </a:txBody>
                  <a:tcPr marL="38100" marR="38100" marT="38100" marB="38100" anchor="ctr"/>
                </a:tc>
                <a:tc>
                  <a:txBody>
                    <a:bodyPr/>
                    <a:lstStyle/>
                    <a:p>
                      <a:pPr algn="ctr">
                        <a:lnSpc>
                          <a:spcPts val="2100"/>
                        </a:lnSpc>
                        <a:defRPr/>
                      </a:pPr>
                      <a:r>
                        <a:rPr lang="en-US" sz="1500">
                          <a:solidFill>
                            <a:srgbClr val="000000"/>
                          </a:solidFill>
                        </a:rPr>
                        <a:t>3041</a:t>
                      </a:r>
                      <a:endParaRPr lang="en-US" sz="1100"/>
                    </a:p>
                  </a:txBody>
                  <a:tcPr marL="38100" marR="38100" marT="38100" marB="38100" anchor="ctr"/>
                </a:tc>
                <a:extLst>
                  <a:ext uri="{0D108BD9-81ED-4DB2-BD59-A6C34878D82A}">
                    <a16:rowId xmlns:a16="http://schemas.microsoft.com/office/drawing/2014/main" val="10006"/>
                  </a:ext>
                </a:extLst>
              </a:tr>
              <a:tr h="475970">
                <a:tc>
                  <a:txBody>
                    <a:bodyPr/>
                    <a:lstStyle/>
                    <a:p>
                      <a:pPr algn="ctr">
                        <a:lnSpc>
                          <a:spcPts val="2100"/>
                        </a:lnSpc>
                        <a:defRPr/>
                      </a:pPr>
                      <a:r>
                        <a:rPr lang="en-US" sz="1500">
                          <a:solidFill>
                            <a:srgbClr val="000000"/>
                          </a:solidFill>
                        </a:rPr>
                        <a:t>Delhi Daredevils</a:t>
                      </a:r>
                      <a:endParaRPr lang="en-US" sz="1100"/>
                    </a:p>
                  </a:txBody>
                  <a:tcPr marL="38100" marR="38100" marT="38100" marB="38100" anchor="ctr"/>
                </a:tc>
                <a:tc>
                  <a:txBody>
                    <a:bodyPr/>
                    <a:lstStyle/>
                    <a:p>
                      <a:pPr algn="ctr">
                        <a:lnSpc>
                          <a:spcPts val="2100"/>
                        </a:lnSpc>
                        <a:defRPr/>
                      </a:pPr>
                      <a:r>
                        <a:rPr lang="en-US" sz="1500">
                          <a:solidFill>
                            <a:srgbClr val="000000"/>
                          </a:solidFill>
                        </a:rPr>
                        <a:t>3022</a:t>
                      </a:r>
                      <a:endParaRPr lang="en-US" sz="1100"/>
                    </a:p>
                  </a:txBody>
                  <a:tcPr marL="38100" marR="38100" marT="38100" marB="38100" anchor="ctr"/>
                </a:tc>
                <a:extLst>
                  <a:ext uri="{0D108BD9-81ED-4DB2-BD59-A6C34878D82A}">
                    <a16:rowId xmlns:a16="http://schemas.microsoft.com/office/drawing/2014/main" val="10007"/>
                  </a:ext>
                </a:extLst>
              </a:tr>
              <a:tr h="475970">
                <a:tc>
                  <a:txBody>
                    <a:bodyPr/>
                    <a:lstStyle/>
                    <a:p>
                      <a:pPr algn="ctr">
                        <a:lnSpc>
                          <a:spcPts val="2100"/>
                        </a:lnSpc>
                        <a:defRPr/>
                      </a:pPr>
                      <a:r>
                        <a:rPr lang="en-US" sz="1500" dirty="0">
                          <a:solidFill>
                            <a:srgbClr val="000000"/>
                          </a:solidFill>
                        </a:rPr>
                        <a:t>Sunrisers Hyderabad</a:t>
                      </a:r>
                      <a:endParaRPr lang="en-US" sz="1100" dirty="0"/>
                    </a:p>
                  </a:txBody>
                  <a:tcPr marL="38100" marR="38100" marT="38100" marB="38100" anchor="ctr"/>
                </a:tc>
                <a:tc>
                  <a:txBody>
                    <a:bodyPr/>
                    <a:lstStyle/>
                    <a:p>
                      <a:pPr algn="ctr">
                        <a:lnSpc>
                          <a:spcPts val="2100"/>
                        </a:lnSpc>
                        <a:defRPr/>
                      </a:pPr>
                      <a:r>
                        <a:rPr lang="en-US" sz="1500">
                          <a:solidFill>
                            <a:srgbClr val="000000"/>
                          </a:solidFill>
                        </a:rPr>
                        <a:t>2306</a:t>
                      </a:r>
                      <a:endParaRPr lang="en-US" sz="1100"/>
                    </a:p>
                  </a:txBody>
                  <a:tcPr marL="38100" marR="38100" marT="38100" marB="38100" anchor="ctr"/>
                </a:tc>
                <a:extLst>
                  <a:ext uri="{0D108BD9-81ED-4DB2-BD59-A6C34878D82A}">
                    <a16:rowId xmlns:a16="http://schemas.microsoft.com/office/drawing/2014/main" val="10008"/>
                  </a:ext>
                </a:extLst>
              </a:tr>
              <a:tr h="475970">
                <a:tc>
                  <a:txBody>
                    <a:bodyPr/>
                    <a:lstStyle/>
                    <a:p>
                      <a:pPr algn="ctr">
                        <a:lnSpc>
                          <a:spcPts val="2100"/>
                        </a:lnSpc>
                        <a:defRPr/>
                      </a:pPr>
                      <a:r>
                        <a:rPr lang="en-US" sz="1500">
                          <a:solidFill>
                            <a:srgbClr val="000000"/>
                          </a:solidFill>
                        </a:rPr>
                        <a:t>Deccan Chargers</a:t>
                      </a:r>
                      <a:endParaRPr lang="en-US" sz="1100"/>
                    </a:p>
                  </a:txBody>
                  <a:tcPr marL="38100" marR="38100" marT="38100" marB="38100" anchor="ctr"/>
                </a:tc>
                <a:tc>
                  <a:txBody>
                    <a:bodyPr/>
                    <a:lstStyle/>
                    <a:p>
                      <a:pPr algn="ctr">
                        <a:lnSpc>
                          <a:spcPts val="2100"/>
                        </a:lnSpc>
                        <a:defRPr/>
                      </a:pPr>
                      <a:r>
                        <a:rPr lang="en-US" sz="1500">
                          <a:solidFill>
                            <a:srgbClr val="000000"/>
                          </a:solidFill>
                        </a:rPr>
                        <a:t>1387</a:t>
                      </a:r>
                      <a:endParaRPr lang="en-US" sz="1100"/>
                    </a:p>
                  </a:txBody>
                  <a:tcPr marL="38100" marR="38100" marT="38100" marB="38100" anchor="ctr"/>
                </a:tc>
                <a:extLst>
                  <a:ext uri="{0D108BD9-81ED-4DB2-BD59-A6C34878D82A}">
                    <a16:rowId xmlns:a16="http://schemas.microsoft.com/office/drawing/2014/main" val="10009"/>
                  </a:ext>
                </a:extLst>
              </a:tr>
              <a:tr h="475970">
                <a:tc>
                  <a:txBody>
                    <a:bodyPr/>
                    <a:lstStyle/>
                    <a:p>
                      <a:pPr algn="ctr">
                        <a:lnSpc>
                          <a:spcPts val="2100"/>
                        </a:lnSpc>
                        <a:defRPr/>
                      </a:pPr>
                      <a:r>
                        <a:rPr lang="en-US" sz="1500">
                          <a:solidFill>
                            <a:srgbClr val="000000"/>
                          </a:solidFill>
                        </a:rPr>
                        <a:t>Pune Warriors</a:t>
                      </a:r>
                      <a:endParaRPr lang="en-US" sz="1100"/>
                    </a:p>
                  </a:txBody>
                  <a:tcPr marL="38100" marR="38100" marT="38100" marB="38100" anchor="ctr"/>
                </a:tc>
                <a:tc>
                  <a:txBody>
                    <a:bodyPr/>
                    <a:lstStyle/>
                    <a:p>
                      <a:pPr algn="ctr">
                        <a:lnSpc>
                          <a:spcPts val="2100"/>
                        </a:lnSpc>
                        <a:defRPr/>
                      </a:pPr>
                      <a:r>
                        <a:rPr lang="en-US" sz="1500">
                          <a:solidFill>
                            <a:srgbClr val="000000"/>
                          </a:solidFill>
                        </a:rPr>
                        <a:t>733</a:t>
                      </a:r>
                      <a:endParaRPr lang="en-US" sz="1100"/>
                    </a:p>
                  </a:txBody>
                  <a:tcPr marL="38100" marR="38100" marT="38100" marB="38100" anchor="ctr"/>
                </a:tc>
                <a:extLst>
                  <a:ext uri="{0D108BD9-81ED-4DB2-BD59-A6C34878D82A}">
                    <a16:rowId xmlns:a16="http://schemas.microsoft.com/office/drawing/2014/main" val="10010"/>
                  </a:ext>
                </a:extLst>
              </a:tr>
              <a:tr h="475970">
                <a:tc>
                  <a:txBody>
                    <a:bodyPr/>
                    <a:lstStyle/>
                    <a:p>
                      <a:pPr algn="ctr">
                        <a:lnSpc>
                          <a:spcPts val="2100"/>
                        </a:lnSpc>
                        <a:defRPr/>
                      </a:pPr>
                      <a:r>
                        <a:rPr lang="en-US" sz="1500">
                          <a:solidFill>
                            <a:srgbClr val="000000"/>
                          </a:solidFill>
                        </a:rPr>
                        <a:t>Delhi Capitals</a:t>
                      </a:r>
                      <a:endParaRPr lang="en-US" sz="1100"/>
                    </a:p>
                  </a:txBody>
                  <a:tcPr marL="38100" marR="38100" marT="38100" marB="38100" anchor="ctr"/>
                </a:tc>
                <a:tc>
                  <a:txBody>
                    <a:bodyPr/>
                    <a:lstStyle/>
                    <a:p>
                      <a:pPr algn="ctr">
                        <a:lnSpc>
                          <a:spcPts val="2100"/>
                        </a:lnSpc>
                        <a:defRPr/>
                      </a:pPr>
                      <a:r>
                        <a:rPr lang="en-US" sz="1500">
                          <a:solidFill>
                            <a:srgbClr val="000000"/>
                          </a:solidFill>
                        </a:rPr>
                        <a:t>659</a:t>
                      </a:r>
                      <a:endParaRPr lang="en-US" sz="1100"/>
                    </a:p>
                  </a:txBody>
                  <a:tcPr marL="38100" marR="38100" marT="38100" marB="38100" anchor="ctr"/>
                </a:tc>
                <a:extLst>
                  <a:ext uri="{0D108BD9-81ED-4DB2-BD59-A6C34878D82A}">
                    <a16:rowId xmlns:a16="http://schemas.microsoft.com/office/drawing/2014/main" val="10011"/>
                  </a:ext>
                </a:extLst>
              </a:tr>
              <a:tr h="475970">
                <a:tc>
                  <a:txBody>
                    <a:bodyPr/>
                    <a:lstStyle/>
                    <a:p>
                      <a:pPr algn="ctr">
                        <a:lnSpc>
                          <a:spcPts val="2100"/>
                        </a:lnSpc>
                        <a:defRPr/>
                      </a:pPr>
                      <a:r>
                        <a:rPr lang="en-US" sz="1500">
                          <a:solidFill>
                            <a:srgbClr val="000000"/>
                          </a:solidFill>
                        </a:rPr>
                        <a:t>Gujarat Lions</a:t>
                      </a:r>
                      <a:endParaRPr lang="en-US" sz="1100"/>
                    </a:p>
                  </a:txBody>
                  <a:tcPr marL="38100" marR="38100" marT="38100" marB="38100" anchor="ctr"/>
                </a:tc>
                <a:tc>
                  <a:txBody>
                    <a:bodyPr/>
                    <a:lstStyle/>
                    <a:p>
                      <a:pPr algn="ctr">
                        <a:lnSpc>
                          <a:spcPts val="2100"/>
                        </a:lnSpc>
                        <a:defRPr/>
                      </a:pPr>
                      <a:r>
                        <a:rPr lang="en-US" sz="1500">
                          <a:solidFill>
                            <a:srgbClr val="000000"/>
                          </a:solidFill>
                        </a:rPr>
                        <a:t>624</a:t>
                      </a:r>
                      <a:endParaRPr lang="en-US" sz="1100"/>
                    </a:p>
                  </a:txBody>
                  <a:tcPr marL="38100" marR="38100" marT="38100" marB="38100" anchor="ctr"/>
                </a:tc>
                <a:extLst>
                  <a:ext uri="{0D108BD9-81ED-4DB2-BD59-A6C34878D82A}">
                    <a16:rowId xmlns:a16="http://schemas.microsoft.com/office/drawing/2014/main" val="10012"/>
                  </a:ext>
                </a:extLst>
              </a:tr>
              <a:tr h="475970">
                <a:tc>
                  <a:txBody>
                    <a:bodyPr/>
                    <a:lstStyle/>
                    <a:p>
                      <a:pPr algn="ctr">
                        <a:lnSpc>
                          <a:spcPts val="2100"/>
                        </a:lnSpc>
                        <a:defRPr/>
                      </a:pPr>
                      <a:r>
                        <a:rPr lang="en-US" sz="1500">
                          <a:solidFill>
                            <a:srgbClr val="000000"/>
                          </a:solidFill>
                        </a:rPr>
                        <a:t>Rising Pune Supergiant</a:t>
                      </a:r>
                      <a:endParaRPr lang="en-US" sz="1100"/>
                    </a:p>
                  </a:txBody>
                  <a:tcPr marL="38100" marR="38100" marT="38100" marB="38100" anchor="ctr"/>
                </a:tc>
                <a:tc>
                  <a:txBody>
                    <a:bodyPr/>
                    <a:lstStyle/>
                    <a:p>
                      <a:pPr algn="ctr">
                        <a:lnSpc>
                          <a:spcPts val="2100"/>
                        </a:lnSpc>
                        <a:defRPr/>
                      </a:pPr>
                      <a:r>
                        <a:rPr lang="en-US" sz="1500">
                          <a:solidFill>
                            <a:srgbClr val="000000"/>
                          </a:solidFill>
                        </a:rPr>
                        <a:t>290</a:t>
                      </a:r>
                      <a:endParaRPr lang="en-US" sz="1100"/>
                    </a:p>
                  </a:txBody>
                  <a:tcPr marL="38100" marR="38100" marT="38100" marB="38100" anchor="ctr"/>
                </a:tc>
                <a:extLst>
                  <a:ext uri="{0D108BD9-81ED-4DB2-BD59-A6C34878D82A}">
                    <a16:rowId xmlns:a16="http://schemas.microsoft.com/office/drawing/2014/main" val="10013"/>
                  </a:ext>
                </a:extLst>
              </a:tr>
              <a:tr h="475970">
                <a:tc>
                  <a:txBody>
                    <a:bodyPr/>
                    <a:lstStyle/>
                    <a:p>
                      <a:pPr algn="ctr">
                        <a:lnSpc>
                          <a:spcPts val="2100"/>
                        </a:lnSpc>
                        <a:defRPr/>
                      </a:pPr>
                      <a:r>
                        <a:rPr lang="en-US" sz="1500">
                          <a:solidFill>
                            <a:srgbClr val="000000"/>
                          </a:solidFill>
                        </a:rPr>
                        <a:t>Rising Pune Supergiants</a:t>
                      </a:r>
                      <a:endParaRPr lang="en-US" sz="1100"/>
                    </a:p>
                  </a:txBody>
                  <a:tcPr marL="38100" marR="38100" marT="38100" marB="38100" anchor="ctr"/>
                </a:tc>
                <a:tc>
                  <a:txBody>
                    <a:bodyPr/>
                    <a:lstStyle/>
                    <a:p>
                      <a:pPr algn="ctr">
                        <a:lnSpc>
                          <a:spcPts val="2100"/>
                        </a:lnSpc>
                        <a:defRPr/>
                      </a:pPr>
                      <a:r>
                        <a:rPr lang="en-US" sz="1500">
                          <a:solidFill>
                            <a:srgbClr val="000000"/>
                          </a:solidFill>
                        </a:rPr>
                        <a:t>242</a:t>
                      </a:r>
                      <a:endParaRPr lang="en-US" sz="1100"/>
                    </a:p>
                  </a:txBody>
                  <a:tcPr marL="38100" marR="38100" marT="38100" marB="38100" anchor="ctr"/>
                </a:tc>
                <a:extLst>
                  <a:ext uri="{0D108BD9-81ED-4DB2-BD59-A6C34878D82A}">
                    <a16:rowId xmlns:a16="http://schemas.microsoft.com/office/drawing/2014/main" val="10014"/>
                  </a:ext>
                </a:extLst>
              </a:tr>
              <a:tr h="475970">
                <a:tc>
                  <a:txBody>
                    <a:bodyPr/>
                    <a:lstStyle/>
                    <a:p>
                      <a:pPr algn="ctr">
                        <a:lnSpc>
                          <a:spcPts val="2100"/>
                        </a:lnSpc>
                        <a:defRPr/>
                      </a:pPr>
                      <a:r>
                        <a:rPr lang="en-US" sz="1500">
                          <a:solidFill>
                            <a:srgbClr val="000000"/>
                          </a:solidFill>
                        </a:rPr>
                        <a:t>Kochi Tuskers Kerala</a:t>
                      </a:r>
                      <a:endParaRPr lang="en-US" sz="1100"/>
                    </a:p>
                  </a:txBody>
                  <a:tcPr marL="38100" marR="38100" marT="38100" marB="38100" anchor="ctr"/>
                </a:tc>
                <a:tc>
                  <a:txBody>
                    <a:bodyPr/>
                    <a:lstStyle/>
                    <a:p>
                      <a:pPr algn="ctr">
                        <a:lnSpc>
                          <a:spcPts val="2100"/>
                        </a:lnSpc>
                        <a:defRPr/>
                      </a:pPr>
                      <a:r>
                        <a:rPr lang="en-US" sz="1500" dirty="0">
                          <a:solidFill>
                            <a:srgbClr val="000000"/>
                          </a:solidFill>
                        </a:rPr>
                        <a:t>231</a:t>
                      </a:r>
                      <a:endParaRPr lang="en-US" sz="1100" dirty="0"/>
                    </a:p>
                  </a:txBody>
                  <a:tcPr marL="38100" marR="38100" marT="38100" marB="38100" anchor="ctr"/>
                </a:tc>
                <a:extLst>
                  <a:ext uri="{0D108BD9-81ED-4DB2-BD59-A6C34878D82A}">
                    <a16:rowId xmlns:a16="http://schemas.microsoft.com/office/drawing/2014/main" val="1001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551919"/>
            <a:ext cx="8450971" cy="879188"/>
          </a:xfrm>
          <a:prstGeom prst="rect">
            <a:avLst/>
          </a:prstGeom>
        </p:spPr>
        <p:txBody>
          <a:bodyPr lIns="0" tIns="0" rIns="0" bIns="0" rtlCol="0" anchor="t">
            <a:spAutoFit/>
          </a:bodyPr>
          <a:lstStyle/>
          <a:p>
            <a:pPr algn="ctr">
              <a:lnSpc>
                <a:spcPts val="6931"/>
              </a:lnSpc>
            </a:pPr>
            <a:r>
              <a:rPr lang="en-US" sz="5545" spc="160" dirty="0">
                <a:solidFill>
                  <a:srgbClr val="797A1D"/>
                </a:solidFill>
                <a:latin typeface="Georgia Pro Bold"/>
              </a:rPr>
              <a:t>Additional Question 5</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3884589"/>
            <a:chOff x="0" y="0"/>
            <a:chExt cx="816496" cy="533084"/>
          </a:xfrm>
        </p:grpSpPr>
        <p:sp>
          <p:nvSpPr>
            <p:cNvPr id="16" name="Freeform 16"/>
            <p:cNvSpPr/>
            <p:nvPr/>
          </p:nvSpPr>
          <p:spPr>
            <a:xfrm>
              <a:off x="0" y="0"/>
              <a:ext cx="816496" cy="533084"/>
            </a:xfrm>
            <a:custGeom>
              <a:avLst/>
              <a:gdLst/>
              <a:ahLst/>
              <a:cxnLst/>
              <a:rect l="l" t="t" r="r" b="b"/>
              <a:pathLst>
                <a:path w="816496" h="533084">
                  <a:moveTo>
                    <a:pt x="48145" y="0"/>
                  </a:moveTo>
                  <a:lnTo>
                    <a:pt x="768351" y="0"/>
                  </a:lnTo>
                  <a:cubicBezTo>
                    <a:pt x="781120" y="0"/>
                    <a:pt x="793366" y="5072"/>
                    <a:pt x="802395" y="14101"/>
                  </a:cubicBezTo>
                  <a:cubicBezTo>
                    <a:pt x="811423" y="23130"/>
                    <a:pt x="816496" y="35376"/>
                    <a:pt x="816496" y="48145"/>
                  </a:cubicBezTo>
                  <a:lnTo>
                    <a:pt x="816496" y="484940"/>
                  </a:lnTo>
                  <a:cubicBezTo>
                    <a:pt x="816496" y="511529"/>
                    <a:pt x="794941" y="533084"/>
                    <a:pt x="768351" y="533084"/>
                  </a:cubicBezTo>
                  <a:lnTo>
                    <a:pt x="48145" y="533084"/>
                  </a:lnTo>
                  <a:cubicBezTo>
                    <a:pt x="35376" y="533084"/>
                    <a:pt x="23130" y="528012"/>
                    <a:pt x="14101" y="518983"/>
                  </a:cubicBezTo>
                  <a:cubicBezTo>
                    <a:pt x="5072" y="509954"/>
                    <a:pt x="0" y="497709"/>
                    <a:pt x="0" y="484940"/>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571184"/>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622123" y="3159684"/>
            <a:ext cx="5659564" cy="2399211"/>
          </a:xfrm>
          <a:prstGeom prst="rect">
            <a:avLst/>
          </a:prstGeom>
        </p:spPr>
        <p:txBody>
          <a:bodyPr lIns="0" tIns="0" rIns="0" bIns="0" rtlCol="0" anchor="t">
            <a:spAutoFit/>
          </a:bodyPr>
          <a:lstStyle/>
          <a:p>
            <a:pPr algn="ctr">
              <a:lnSpc>
                <a:spcPts val="3796"/>
              </a:lnSpc>
            </a:pPr>
            <a:r>
              <a:rPr lang="en-US" sz="2711">
                <a:solidFill>
                  <a:srgbClr val="FFFFF1"/>
                </a:solidFill>
                <a:latin typeface="Canva Sans"/>
              </a:rPr>
              <a:t>Write a query to fetch the total number of dot balls bowled by each team and order it in descending order of the total number of dot balls bowled</a:t>
            </a:r>
          </a:p>
        </p:txBody>
      </p:sp>
      <p:grpSp>
        <p:nvGrpSpPr>
          <p:cNvPr id="19" name="Group 19"/>
          <p:cNvGrpSpPr/>
          <p:nvPr/>
        </p:nvGrpSpPr>
        <p:grpSpPr>
          <a:xfrm>
            <a:off x="7527966" y="2132617"/>
            <a:ext cx="3086100" cy="625906"/>
            <a:chOff x="0" y="0"/>
            <a:chExt cx="812800" cy="164848"/>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0"/>
              <a:ext cx="812800"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32613"/>
            <a:ext cx="2459066" cy="625910"/>
            <a:chOff x="0" y="-1"/>
            <a:chExt cx="647655" cy="164849"/>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1"/>
              <a:ext cx="647655" cy="16484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Question 5</a:t>
              </a:r>
            </a:p>
          </p:txBody>
        </p:sp>
      </p:grpSp>
      <p:sp>
        <p:nvSpPr>
          <p:cNvPr id="25" name="Freeform 25"/>
          <p:cNvSpPr/>
          <p:nvPr/>
        </p:nvSpPr>
        <p:spPr>
          <a:xfrm>
            <a:off x="7750004" y="3985921"/>
            <a:ext cx="6732234" cy="4006578"/>
          </a:xfrm>
          <a:custGeom>
            <a:avLst/>
            <a:gdLst/>
            <a:ahLst/>
            <a:cxnLst/>
            <a:rect l="l" t="t" r="r" b="b"/>
            <a:pathLst>
              <a:path w="6732234" h="4006578">
                <a:moveTo>
                  <a:pt x="0" y="0"/>
                </a:moveTo>
                <a:lnTo>
                  <a:pt x="6732234" y="0"/>
                </a:lnTo>
                <a:lnTo>
                  <a:pt x="6732234" y="4006577"/>
                </a:lnTo>
                <a:lnTo>
                  <a:pt x="0" y="4006577"/>
                </a:lnTo>
                <a:lnTo>
                  <a:pt x="0" y="0"/>
                </a:lnTo>
                <a:close/>
              </a:path>
            </a:pathLst>
          </a:custGeom>
          <a:blipFill>
            <a:blip r:embed="rId12"/>
            <a:stretch>
              <a:fillRect t="-33069" b="-34959"/>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237286" y="3235663"/>
            <a:ext cx="8763473" cy="6461379"/>
            <a:chOff x="0" y="0"/>
            <a:chExt cx="1202617" cy="886699"/>
          </a:xfrm>
        </p:grpSpPr>
        <p:sp>
          <p:nvSpPr>
            <p:cNvPr id="7" name="Freeform 7"/>
            <p:cNvSpPr/>
            <p:nvPr/>
          </p:nvSpPr>
          <p:spPr>
            <a:xfrm>
              <a:off x="0" y="0"/>
              <a:ext cx="1202617" cy="886699"/>
            </a:xfrm>
            <a:custGeom>
              <a:avLst/>
              <a:gdLst/>
              <a:ahLst/>
              <a:cxnLst/>
              <a:rect l="l" t="t" r="r" b="b"/>
              <a:pathLst>
                <a:path w="1202617" h="886699">
                  <a:moveTo>
                    <a:pt x="40638" y="0"/>
                  </a:moveTo>
                  <a:lnTo>
                    <a:pt x="1161979" y="0"/>
                  </a:lnTo>
                  <a:cubicBezTo>
                    <a:pt x="1184422" y="0"/>
                    <a:pt x="1202617" y="18194"/>
                    <a:pt x="1202617" y="40638"/>
                  </a:cubicBezTo>
                  <a:lnTo>
                    <a:pt x="1202617" y="846061"/>
                  </a:lnTo>
                  <a:cubicBezTo>
                    <a:pt x="1202617" y="868505"/>
                    <a:pt x="1184422" y="886699"/>
                    <a:pt x="1161979" y="886699"/>
                  </a:cubicBezTo>
                  <a:lnTo>
                    <a:pt x="40638" y="886699"/>
                  </a:lnTo>
                  <a:cubicBezTo>
                    <a:pt x="18194" y="886699"/>
                    <a:pt x="0" y="868505"/>
                    <a:pt x="0" y="846061"/>
                  </a:cubicBezTo>
                  <a:lnTo>
                    <a:pt x="0" y="40638"/>
                  </a:lnTo>
                  <a:cubicBezTo>
                    <a:pt x="0" y="18194"/>
                    <a:pt x="18194" y="0"/>
                    <a:pt x="40638" y="0"/>
                  </a:cubicBezTo>
                  <a:close/>
                </a:path>
              </a:pathLst>
            </a:custGeom>
            <a:solidFill>
              <a:srgbClr val="DEDD91"/>
            </a:solidFill>
            <a:ln cap="rnd">
              <a:noFill/>
              <a:prstDash val="solid"/>
              <a:round/>
            </a:ln>
          </p:spPr>
        </p:sp>
        <p:sp>
          <p:nvSpPr>
            <p:cNvPr id="8" name="TextBox 8"/>
            <p:cNvSpPr txBox="1"/>
            <p:nvPr/>
          </p:nvSpPr>
          <p:spPr>
            <a:xfrm>
              <a:off x="0" y="-38100"/>
              <a:ext cx="1202617" cy="92479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3712018"/>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39714"/>
            <a:ext cx="8495798" cy="1431985"/>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030824" y="183857"/>
            <a:ext cx="339607" cy="339607"/>
          </a:xfrm>
          <a:custGeom>
            <a:avLst/>
            <a:gdLst/>
            <a:ahLst/>
            <a:cxnLst/>
            <a:rect l="l" t="t" r="r" b="b"/>
            <a:pathLst>
              <a:path w="339607" h="339607">
                <a:moveTo>
                  <a:pt x="0" y="0"/>
                </a:moveTo>
                <a:lnTo>
                  <a:pt x="339607" y="0"/>
                </a:lnTo>
                <a:lnTo>
                  <a:pt x="339607" y="339606"/>
                </a:lnTo>
                <a:lnTo>
                  <a:pt x="0" y="3396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9503510" y="1582503"/>
            <a:ext cx="339607" cy="339607"/>
          </a:xfrm>
          <a:custGeom>
            <a:avLst/>
            <a:gdLst/>
            <a:ahLst/>
            <a:cxnLst/>
            <a:rect l="l" t="t" r="r" b="b"/>
            <a:pathLst>
              <a:path w="339607" h="339607">
                <a:moveTo>
                  <a:pt x="0" y="0"/>
                </a:moveTo>
                <a:lnTo>
                  <a:pt x="339607" y="0"/>
                </a:lnTo>
                <a:lnTo>
                  <a:pt x="339607" y="339607"/>
                </a:lnTo>
                <a:lnTo>
                  <a:pt x="0" y="3396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486521" y="2879649"/>
            <a:ext cx="10038024" cy="7273299"/>
          </a:xfrm>
          <a:prstGeom prst="rect">
            <a:avLst/>
          </a:prstGeom>
        </p:spPr>
      </p:pic>
      <p:grpSp>
        <p:nvGrpSpPr>
          <p:cNvPr id="16" name="Group 16"/>
          <p:cNvGrpSpPr/>
          <p:nvPr/>
        </p:nvGrpSpPr>
        <p:grpSpPr>
          <a:xfrm>
            <a:off x="10785516" y="610596"/>
            <a:ext cx="6980247" cy="9461214"/>
            <a:chOff x="0" y="0"/>
            <a:chExt cx="957903" cy="1298368"/>
          </a:xfrm>
        </p:grpSpPr>
        <p:sp>
          <p:nvSpPr>
            <p:cNvPr id="17" name="Freeform 17"/>
            <p:cNvSpPr/>
            <p:nvPr/>
          </p:nvSpPr>
          <p:spPr>
            <a:xfrm>
              <a:off x="0" y="0"/>
              <a:ext cx="957903" cy="1298368"/>
            </a:xfrm>
            <a:custGeom>
              <a:avLst/>
              <a:gdLst/>
              <a:ahLst/>
              <a:cxnLst/>
              <a:rect l="l" t="t" r="r" b="b"/>
              <a:pathLst>
                <a:path w="957903" h="1298368">
                  <a:moveTo>
                    <a:pt x="51019" y="0"/>
                  </a:moveTo>
                  <a:lnTo>
                    <a:pt x="906884" y="0"/>
                  </a:lnTo>
                  <a:cubicBezTo>
                    <a:pt x="920415" y="0"/>
                    <a:pt x="933392" y="5375"/>
                    <a:pt x="942960" y="14943"/>
                  </a:cubicBezTo>
                  <a:cubicBezTo>
                    <a:pt x="952528" y="24511"/>
                    <a:pt x="957903" y="37488"/>
                    <a:pt x="957903" y="51019"/>
                  </a:cubicBezTo>
                  <a:lnTo>
                    <a:pt x="957903" y="1247348"/>
                  </a:lnTo>
                  <a:cubicBezTo>
                    <a:pt x="957903" y="1275526"/>
                    <a:pt x="935061" y="1298368"/>
                    <a:pt x="906884" y="1298368"/>
                  </a:cubicBezTo>
                  <a:lnTo>
                    <a:pt x="51019" y="1298368"/>
                  </a:lnTo>
                  <a:cubicBezTo>
                    <a:pt x="37488" y="1298368"/>
                    <a:pt x="24511" y="1292993"/>
                    <a:pt x="14943" y="1283425"/>
                  </a:cubicBezTo>
                  <a:cubicBezTo>
                    <a:pt x="5375" y="1273857"/>
                    <a:pt x="0" y="1260880"/>
                    <a:pt x="0" y="1247348"/>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1336468"/>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533815" y="444208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11189540" y="297697"/>
            <a:ext cx="3086100" cy="625798"/>
            <a:chOff x="0" y="0"/>
            <a:chExt cx="812800" cy="164819"/>
          </a:xfrm>
        </p:grpSpPr>
        <p:sp>
          <p:nvSpPr>
            <p:cNvPr id="22" name="Freeform 22"/>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3" name="TextBox 23"/>
            <p:cNvSpPr txBox="1"/>
            <p:nvPr/>
          </p:nvSpPr>
          <p:spPr>
            <a:xfrm>
              <a:off x="0" y="0"/>
              <a:ext cx="812800" cy="16481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4" name="TextBox 24"/>
          <p:cNvSpPr txBox="1"/>
          <p:nvPr/>
        </p:nvSpPr>
        <p:spPr>
          <a:xfrm>
            <a:off x="2580662" y="664044"/>
            <a:ext cx="7679176" cy="783324"/>
          </a:xfrm>
          <a:prstGeom prst="rect">
            <a:avLst/>
          </a:prstGeom>
        </p:spPr>
        <p:txBody>
          <a:bodyPr lIns="0" tIns="0" rIns="0" bIns="0" rtlCol="0" anchor="t">
            <a:spAutoFit/>
          </a:bodyPr>
          <a:lstStyle/>
          <a:p>
            <a:pPr algn="ctr">
              <a:lnSpc>
                <a:spcPts val="6298"/>
              </a:lnSpc>
            </a:pPr>
            <a:r>
              <a:rPr lang="en-US" sz="5038" spc="146" dirty="0">
                <a:solidFill>
                  <a:srgbClr val="797A1D"/>
                </a:solidFill>
                <a:latin typeface="Georgia Pro Bold"/>
              </a:rPr>
              <a:t>Additional Question 5</a:t>
            </a:r>
          </a:p>
        </p:txBody>
      </p:sp>
      <p:grpSp>
        <p:nvGrpSpPr>
          <p:cNvPr id="25" name="Group 25"/>
          <p:cNvGrpSpPr/>
          <p:nvPr/>
        </p:nvGrpSpPr>
        <p:grpSpPr>
          <a:xfrm>
            <a:off x="6601944" y="2922764"/>
            <a:ext cx="3086100" cy="625798"/>
            <a:chOff x="0" y="0"/>
            <a:chExt cx="812800" cy="164819"/>
          </a:xfrm>
        </p:grpSpPr>
        <p:sp>
          <p:nvSpPr>
            <p:cNvPr id="26" name="Freeform 26"/>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7" name="TextBox 27"/>
            <p:cNvSpPr txBox="1"/>
            <p:nvPr/>
          </p:nvSpPr>
          <p:spPr>
            <a:xfrm>
              <a:off x="0" y="0"/>
              <a:ext cx="812800" cy="16481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sp>
        <p:nvSpPr>
          <p:cNvPr id="28" name="Rectangle: Rounded Corners 27">
            <a:extLst>
              <a:ext uri="{FF2B5EF4-FFF2-40B4-BE49-F238E27FC236}">
                <a16:creationId xmlns:a16="http://schemas.microsoft.com/office/drawing/2014/main" id="{172CF0BC-06D3-9888-5BF4-CB2D77D557F3}"/>
              </a:ext>
            </a:extLst>
          </p:cNvPr>
          <p:cNvSpPr/>
          <p:nvPr/>
        </p:nvSpPr>
        <p:spPr>
          <a:xfrm>
            <a:off x="11572307" y="1164956"/>
            <a:ext cx="5724670"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20" name="Table 20"/>
          <p:cNvGraphicFramePr>
            <a:graphicFrameLocks noGrp="1"/>
          </p:cNvGraphicFramePr>
          <p:nvPr>
            <p:extLst>
              <p:ext uri="{D42A27DB-BD31-4B8C-83A1-F6EECF244321}">
                <p14:modId xmlns:p14="http://schemas.microsoft.com/office/powerpoint/2010/main" val="3713547301"/>
              </p:ext>
            </p:extLst>
          </p:nvPr>
        </p:nvGraphicFramePr>
        <p:xfrm>
          <a:off x="11084461" y="992733"/>
          <a:ext cx="6382358" cy="8912130"/>
        </p:xfrm>
        <a:graphic>
          <a:graphicData uri="http://schemas.openxmlformats.org/drawingml/2006/table">
            <a:tbl>
              <a:tblPr>
                <a:tableStyleId>{2D5ABB26-0587-4C30-8999-92F81FD0307C}</a:tableStyleId>
              </a:tblPr>
              <a:tblGrid>
                <a:gridCol w="4031110">
                  <a:extLst>
                    <a:ext uri="{9D8B030D-6E8A-4147-A177-3AD203B41FA5}">
                      <a16:colId xmlns:a16="http://schemas.microsoft.com/office/drawing/2014/main" val="20000"/>
                    </a:ext>
                  </a:extLst>
                </a:gridCol>
                <a:gridCol w="2351248">
                  <a:extLst>
                    <a:ext uri="{9D8B030D-6E8A-4147-A177-3AD203B41FA5}">
                      <a16:colId xmlns:a16="http://schemas.microsoft.com/office/drawing/2014/main" val="20001"/>
                    </a:ext>
                  </a:extLst>
                </a:gridCol>
              </a:tblGrid>
              <a:tr h="917950">
                <a:tc>
                  <a:txBody>
                    <a:bodyPr/>
                    <a:lstStyle/>
                    <a:p>
                      <a:pPr algn="ctr">
                        <a:lnSpc>
                          <a:spcPts val="2100"/>
                        </a:lnSpc>
                        <a:defRPr/>
                      </a:pPr>
                      <a:r>
                        <a:rPr lang="en-US" sz="1500" dirty="0">
                          <a:solidFill>
                            <a:schemeClr val="bg1"/>
                          </a:solidFill>
                        </a:rPr>
                        <a:t>TEAMS</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DOTS</a:t>
                      </a:r>
                      <a:endParaRPr lang="en-US" sz="1100" dirty="0">
                        <a:solidFill>
                          <a:schemeClr val="bg1"/>
                        </a:solidFill>
                      </a:endParaRPr>
                    </a:p>
                  </a:txBody>
                  <a:tcPr marL="38100" marR="38100" marT="38100" marB="38100" anchor="ctr"/>
                </a:tc>
                <a:extLst>
                  <a:ext uri="{0D108BD9-81ED-4DB2-BD59-A6C34878D82A}">
                    <a16:rowId xmlns:a16="http://schemas.microsoft.com/office/drawing/2014/main" val="10000"/>
                  </a:ext>
                </a:extLst>
              </a:tr>
              <a:tr h="479368">
                <a:tc>
                  <a:txBody>
                    <a:bodyPr/>
                    <a:lstStyle/>
                    <a:p>
                      <a:pPr algn="ctr">
                        <a:lnSpc>
                          <a:spcPts val="2100"/>
                        </a:lnSpc>
                        <a:defRPr/>
                      </a:pPr>
                      <a:r>
                        <a:rPr lang="en-US" sz="1500">
                          <a:solidFill>
                            <a:srgbClr val="000000"/>
                          </a:solidFill>
                        </a:rPr>
                        <a:t>Mumbai Indians</a:t>
                      </a:r>
                      <a:endParaRPr lang="en-US" sz="1100"/>
                    </a:p>
                  </a:txBody>
                  <a:tcPr marL="38100" marR="38100" marT="38100" marB="38100" anchor="ctr"/>
                </a:tc>
                <a:tc>
                  <a:txBody>
                    <a:bodyPr/>
                    <a:lstStyle/>
                    <a:p>
                      <a:pPr algn="ctr">
                        <a:lnSpc>
                          <a:spcPts val="2100"/>
                        </a:lnSpc>
                        <a:defRPr/>
                      </a:pPr>
                      <a:r>
                        <a:rPr lang="en-US" sz="1500">
                          <a:solidFill>
                            <a:srgbClr val="000000"/>
                          </a:solidFill>
                        </a:rPr>
                        <a:t>8714</a:t>
                      </a:r>
                      <a:endParaRPr lang="en-US" sz="1100"/>
                    </a:p>
                  </a:txBody>
                  <a:tcPr marL="38100" marR="38100" marT="38100" marB="38100" anchor="ctr"/>
                </a:tc>
                <a:extLst>
                  <a:ext uri="{0D108BD9-81ED-4DB2-BD59-A6C34878D82A}">
                    <a16:rowId xmlns:a16="http://schemas.microsoft.com/office/drawing/2014/main" val="10001"/>
                  </a:ext>
                </a:extLst>
              </a:tr>
              <a:tr h="803660">
                <a:tc>
                  <a:txBody>
                    <a:bodyPr/>
                    <a:lstStyle/>
                    <a:p>
                      <a:pPr algn="ctr">
                        <a:lnSpc>
                          <a:spcPts val="2100"/>
                        </a:lnSpc>
                        <a:defRPr/>
                      </a:pPr>
                      <a:r>
                        <a:rPr lang="en-US" sz="1500">
                          <a:solidFill>
                            <a:srgbClr val="000000"/>
                          </a:solidFill>
                        </a:rPr>
                        <a:t>Royal Challengers Bangalore</a:t>
                      </a:r>
                      <a:endParaRPr lang="en-US" sz="1100"/>
                    </a:p>
                  </a:txBody>
                  <a:tcPr marL="38100" marR="38100" marT="38100" marB="38100" anchor="ctr"/>
                </a:tc>
                <a:tc>
                  <a:txBody>
                    <a:bodyPr/>
                    <a:lstStyle/>
                    <a:p>
                      <a:pPr algn="ctr">
                        <a:lnSpc>
                          <a:spcPts val="2100"/>
                        </a:lnSpc>
                        <a:defRPr/>
                      </a:pPr>
                      <a:r>
                        <a:rPr lang="en-US" sz="1500">
                          <a:solidFill>
                            <a:srgbClr val="000000"/>
                          </a:solidFill>
                        </a:rPr>
                        <a:t>7955</a:t>
                      </a:r>
                      <a:endParaRPr lang="en-US" sz="1100"/>
                    </a:p>
                  </a:txBody>
                  <a:tcPr marL="38100" marR="38100" marT="38100" marB="38100" anchor="ctr"/>
                </a:tc>
                <a:extLst>
                  <a:ext uri="{0D108BD9-81ED-4DB2-BD59-A6C34878D82A}">
                    <a16:rowId xmlns:a16="http://schemas.microsoft.com/office/drawing/2014/main" val="10002"/>
                  </a:ext>
                </a:extLst>
              </a:tr>
              <a:tr h="479368">
                <a:tc>
                  <a:txBody>
                    <a:bodyPr/>
                    <a:lstStyle/>
                    <a:p>
                      <a:pPr algn="ctr">
                        <a:lnSpc>
                          <a:spcPts val="2100"/>
                        </a:lnSpc>
                        <a:defRPr/>
                      </a:pPr>
                      <a:r>
                        <a:rPr lang="en-US" sz="1500" dirty="0">
                          <a:solidFill>
                            <a:srgbClr val="000000"/>
                          </a:solidFill>
                        </a:rPr>
                        <a:t>Kolkata Knight Riders</a:t>
                      </a:r>
                      <a:endParaRPr lang="en-US" sz="1100" dirty="0"/>
                    </a:p>
                  </a:txBody>
                  <a:tcPr marL="38100" marR="38100" marT="38100" marB="38100" anchor="ctr"/>
                </a:tc>
                <a:tc>
                  <a:txBody>
                    <a:bodyPr/>
                    <a:lstStyle/>
                    <a:p>
                      <a:pPr algn="ctr">
                        <a:lnSpc>
                          <a:spcPts val="2100"/>
                        </a:lnSpc>
                        <a:defRPr/>
                      </a:pPr>
                      <a:r>
                        <a:rPr lang="en-US" sz="1500">
                          <a:solidFill>
                            <a:srgbClr val="000000"/>
                          </a:solidFill>
                        </a:rPr>
                        <a:t>7894</a:t>
                      </a:r>
                      <a:endParaRPr lang="en-US" sz="1100"/>
                    </a:p>
                  </a:txBody>
                  <a:tcPr marL="38100" marR="38100" marT="38100" marB="38100" anchor="ctr"/>
                </a:tc>
                <a:extLst>
                  <a:ext uri="{0D108BD9-81ED-4DB2-BD59-A6C34878D82A}">
                    <a16:rowId xmlns:a16="http://schemas.microsoft.com/office/drawing/2014/main" val="10003"/>
                  </a:ext>
                </a:extLst>
              </a:tr>
              <a:tr h="479368">
                <a:tc>
                  <a:txBody>
                    <a:bodyPr/>
                    <a:lstStyle/>
                    <a:p>
                      <a:pPr algn="ctr">
                        <a:lnSpc>
                          <a:spcPts val="2100"/>
                        </a:lnSpc>
                        <a:defRPr/>
                      </a:pPr>
                      <a:r>
                        <a:rPr lang="en-US" sz="1500">
                          <a:solidFill>
                            <a:srgbClr val="000000"/>
                          </a:solidFill>
                        </a:rPr>
                        <a:t>Kings XI Punjab</a:t>
                      </a:r>
                      <a:endParaRPr lang="en-US" sz="1100"/>
                    </a:p>
                  </a:txBody>
                  <a:tcPr marL="38100" marR="38100" marT="38100" marB="38100" anchor="ctr"/>
                </a:tc>
                <a:tc>
                  <a:txBody>
                    <a:bodyPr/>
                    <a:lstStyle/>
                    <a:p>
                      <a:pPr algn="ctr">
                        <a:lnSpc>
                          <a:spcPts val="2100"/>
                        </a:lnSpc>
                        <a:defRPr/>
                      </a:pPr>
                      <a:r>
                        <a:rPr lang="en-US" sz="1500">
                          <a:solidFill>
                            <a:srgbClr val="000000"/>
                          </a:solidFill>
                        </a:rPr>
                        <a:t>7679</a:t>
                      </a:r>
                      <a:endParaRPr lang="en-US" sz="1100"/>
                    </a:p>
                  </a:txBody>
                  <a:tcPr marL="38100" marR="38100" marT="38100" marB="38100" anchor="ctr"/>
                </a:tc>
                <a:extLst>
                  <a:ext uri="{0D108BD9-81ED-4DB2-BD59-A6C34878D82A}">
                    <a16:rowId xmlns:a16="http://schemas.microsoft.com/office/drawing/2014/main" val="10004"/>
                  </a:ext>
                </a:extLst>
              </a:tr>
              <a:tr h="479368">
                <a:tc>
                  <a:txBody>
                    <a:bodyPr/>
                    <a:lstStyle/>
                    <a:p>
                      <a:pPr algn="ctr">
                        <a:lnSpc>
                          <a:spcPts val="2100"/>
                        </a:lnSpc>
                        <a:defRPr/>
                      </a:pPr>
                      <a:r>
                        <a:rPr lang="en-US" sz="1500">
                          <a:solidFill>
                            <a:srgbClr val="000000"/>
                          </a:solidFill>
                        </a:rPr>
                        <a:t>Chennai Super Kings</a:t>
                      </a:r>
                      <a:endParaRPr lang="en-US" sz="1100"/>
                    </a:p>
                  </a:txBody>
                  <a:tcPr marL="38100" marR="38100" marT="38100" marB="38100" anchor="ctr"/>
                </a:tc>
                <a:tc>
                  <a:txBody>
                    <a:bodyPr/>
                    <a:lstStyle/>
                    <a:p>
                      <a:pPr algn="ctr">
                        <a:lnSpc>
                          <a:spcPts val="2100"/>
                        </a:lnSpc>
                        <a:defRPr/>
                      </a:pPr>
                      <a:r>
                        <a:rPr lang="en-US" sz="1500">
                          <a:solidFill>
                            <a:srgbClr val="000000"/>
                          </a:solidFill>
                        </a:rPr>
                        <a:t>7593</a:t>
                      </a:r>
                      <a:endParaRPr lang="en-US" sz="1100"/>
                    </a:p>
                  </a:txBody>
                  <a:tcPr marL="38100" marR="38100" marT="38100" marB="38100" anchor="ctr"/>
                </a:tc>
                <a:extLst>
                  <a:ext uri="{0D108BD9-81ED-4DB2-BD59-A6C34878D82A}">
                    <a16:rowId xmlns:a16="http://schemas.microsoft.com/office/drawing/2014/main" val="10005"/>
                  </a:ext>
                </a:extLst>
              </a:tr>
              <a:tr h="479368">
                <a:tc>
                  <a:txBody>
                    <a:bodyPr/>
                    <a:lstStyle/>
                    <a:p>
                      <a:pPr algn="ctr">
                        <a:lnSpc>
                          <a:spcPts val="2100"/>
                        </a:lnSpc>
                        <a:defRPr/>
                      </a:pPr>
                      <a:r>
                        <a:rPr lang="en-US" sz="1500">
                          <a:solidFill>
                            <a:srgbClr val="000000"/>
                          </a:solidFill>
                        </a:rPr>
                        <a:t>Rajasthan Royals</a:t>
                      </a:r>
                      <a:endParaRPr lang="en-US" sz="1100"/>
                    </a:p>
                  </a:txBody>
                  <a:tcPr marL="38100" marR="38100" marT="38100" marB="38100" anchor="ctr"/>
                </a:tc>
                <a:tc>
                  <a:txBody>
                    <a:bodyPr/>
                    <a:lstStyle/>
                    <a:p>
                      <a:pPr algn="ctr">
                        <a:lnSpc>
                          <a:spcPts val="2100"/>
                        </a:lnSpc>
                        <a:defRPr/>
                      </a:pPr>
                      <a:r>
                        <a:rPr lang="en-US" sz="1500">
                          <a:solidFill>
                            <a:srgbClr val="000000"/>
                          </a:solidFill>
                        </a:rPr>
                        <a:t>6665</a:t>
                      </a:r>
                      <a:endParaRPr lang="en-US" sz="1100"/>
                    </a:p>
                  </a:txBody>
                  <a:tcPr marL="38100" marR="38100" marT="38100" marB="38100" anchor="ctr"/>
                </a:tc>
                <a:extLst>
                  <a:ext uri="{0D108BD9-81ED-4DB2-BD59-A6C34878D82A}">
                    <a16:rowId xmlns:a16="http://schemas.microsoft.com/office/drawing/2014/main" val="10006"/>
                  </a:ext>
                </a:extLst>
              </a:tr>
              <a:tr h="479368">
                <a:tc>
                  <a:txBody>
                    <a:bodyPr/>
                    <a:lstStyle/>
                    <a:p>
                      <a:pPr algn="ctr">
                        <a:lnSpc>
                          <a:spcPts val="2100"/>
                        </a:lnSpc>
                        <a:defRPr/>
                      </a:pPr>
                      <a:r>
                        <a:rPr lang="en-US" sz="1500">
                          <a:solidFill>
                            <a:srgbClr val="000000"/>
                          </a:solidFill>
                        </a:rPr>
                        <a:t>Delhi Daredevils</a:t>
                      </a:r>
                      <a:endParaRPr lang="en-US" sz="1100"/>
                    </a:p>
                  </a:txBody>
                  <a:tcPr marL="38100" marR="38100" marT="38100" marB="38100" anchor="ctr"/>
                </a:tc>
                <a:tc>
                  <a:txBody>
                    <a:bodyPr/>
                    <a:lstStyle/>
                    <a:p>
                      <a:pPr algn="ctr">
                        <a:lnSpc>
                          <a:spcPts val="2100"/>
                        </a:lnSpc>
                        <a:defRPr/>
                      </a:pPr>
                      <a:r>
                        <a:rPr lang="en-US" sz="1500">
                          <a:solidFill>
                            <a:srgbClr val="000000"/>
                          </a:solidFill>
                        </a:rPr>
                        <a:t>6520</a:t>
                      </a:r>
                      <a:endParaRPr lang="en-US" sz="1100"/>
                    </a:p>
                  </a:txBody>
                  <a:tcPr marL="38100" marR="38100" marT="38100" marB="38100" anchor="ctr"/>
                </a:tc>
                <a:extLst>
                  <a:ext uri="{0D108BD9-81ED-4DB2-BD59-A6C34878D82A}">
                    <a16:rowId xmlns:a16="http://schemas.microsoft.com/office/drawing/2014/main" val="10007"/>
                  </a:ext>
                </a:extLst>
              </a:tr>
              <a:tr h="479368">
                <a:tc>
                  <a:txBody>
                    <a:bodyPr/>
                    <a:lstStyle/>
                    <a:p>
                      <a:pPr algn="ctr">
                        <a:lnSpc>
                          <a:spcPts val="2100"/>
                        </a:lnSpc>
                        <a:defRPr/>
                      </a:pPr>
                      <a:r>
                        <a:rPr lang="en-US" sz="1500">
                          <a:solidFill>
                            <a:srgbClr val="000000"/>
                          </a:solidFill>
                        </a:rPr>
                        <a:t>Sunrisers Hyderabad</a:t>
                      </a:r>
                      <a:endParaRPr lang="en-US" sz="1100"/>
                    </a:p>
                  </a:txBody>
                  <a:tcPr marL="38100" marR="38100" marT="38100" marB="38100" anchor="ctr"/>
                </a:tc>
                <a:tc>
                  <a:txBody>
                    <a:bodyPr/>
                    <a:lstStyle/>
                    <a:p>
                      <a:pPr algn="ctr">
                        <a:lnSpc>
                          <a:spcPts val="2100"/>
                        </a:lnSpc>
                        <a:defRPr/>
                      </a:pPr>
                      <a:r>
                        <a:rPr lang="en-US" sz="1500">
                          <a:solidFill>
                            <a:srgbClr val="000000"/>
                          </a:solidFill>
                        </a:rPr>
                        <a:t>5248</a:t>
                      </a:r>
                      <a:endParaRPr lang="en-US" sz="1100"/>
                    </a:p>
                  </a:txBody>
                  <a:tcPr marL="38100" marR="38100" marT="38100" marB="38100" anchor="ctr"/>
                </a:tc>
                <a:extLst>
                  <a:ext uri="{0D108BD9-81ED-4DB2-BD59-A6C34878D82A}">
                    <a16:rowId xmlns:a16="http://schemas.microsoft.com/office/drawing/2014/main" val="10008"/>
                  </a:ext>
                </a:extLst>
              </a:tr>
              <a:tr h="479368">
                <a:tc>
                  <a:txBody>
                    <a:bodyPr/>
                    <a:lstStyle/>
                    <a:p>
                      <a:pPr algn="ctr">
                        <a:lnSpc>
                          <a:spcPts val="2100"/>
                        </a:lnSpc>
                        <a:defRPr/>
                      </a:pPr>
                      <a:r>
                        <a:rPr lang="en-US" sz="1500">
                          <a:solidFill>
                            <a:srgbClr val="000000"/>
                          </a:solidFill>
                        </a:rPr>
                        <a:t>Deccan Chargers</a:t>
                      </a:r>
                      <a:endParaRPr lang="en-US" sz="1100"/>
                    </a:p>
                  </a:txBody>
                  <a:tcPr marL="38100" marR="38100" marT="38100" marB="38100" anchor="ctr"/>
                </a:tc>
                <a:tc>
                  <a:txBody>
                    <a:bodyPr/>
                    <a:lstStyle/>
                    <a:p>
                      <a:pPr algn="ctr">
                        <a:lnSpc>
                          <a:spcPts val="2100"/>
                        </a:lnSpc>
                        <a:defRPr/>
                      </a:pPr>
                      <a:r>
                        <a:rPr lang="en-US" sz="1500">
                          <a:solidFill>
                            <a:srgbClr val="000000"/>
                          </a:solidFill>
                        </a:rPr>
                        <a:t>3306</a:t>
                      </a:r>
                      <a:endParaRPr lang="en-US" sz="1100"/>
                    </a:p>
                  </a:txBody>
                  <a:tcPr marL="38100" marR="38100" marT="38100" marB="38100" anchor="ctr"/>
                </a:tc>
                <a:extLst>
                  <a:ext uri="{0D108BD9-81ED-4DB2-BD59-A6C34878D82A}">
                    <a16:rowId xmlns:a16="http://schemas.microsoft.com/office/drawing/2014/main" val="10009"/>
                  </a:ext>
                </a:extLst>
              </a:tr>
              <a:tr h="479368">
                <a:tc>
                  <a:txBody>
                    <a:bodyPr/>
                    <a:lstStyle/>
                    <a:p>
                      <a:pPr algn="ctr">
                        <a:lnSpc>
                          <a:spcPts val="2100"/>
                        </a:lnSpc>
                        <a:defRPr/>
                      </a:pPr>
                      <a:r>
                        <a:rPr lang="en-US" sz="1500">
                          <a:solidFill>
                            <a:srgbClr val="000000"/>
                          </a:solidFill>
                        </a:rPr>
                        <a:t>Pune Warriors</a:t>
                      </a:r>
                      <a:endParaRPr lang="en-US" sz="1100"/>
                    </a:p>
                  </a:txBody>
                  <a:tcPr marL="38100" marR="38100" marT="38100" marB="38100" anchor="ctr"/>
                </a:tc>
                <a:tc>
                  <a:txBody>
                    <a:bodyPr/>
                    <a:lstStyle/>
                    <a:p>
                      <a:pPr algn="ctr">
                        <a:lnSpc>
                          <a:spcPts val="2100"/>
                        </a:lnSpc>
                        <a:defRPr/>
                      </a:pPr>
                      <a:r>
                        <a:rPr lang="en-US" sz="1500">
                          <a:solidFill>
                            <a:srgbClr val="000000"/>
                          </a:solidFill>
                        </a:rPr>
                        <a:t>1900</a:t>
                      </a:r>
                      <a:endParaRPr lang="en-US" sz="1100"/>
                    </a:p>
                  </a:txBody>
                  <a:tcPr marL="38100" marR="38100" marT="38100" marB="38100" anchor="ctr"/>
                </a:tc>
                <a:extLst>
                  <a:ext uri="{0D108BD9-81ED-4DB2-BD59-A6C34878D82A}">
                    <a16:rowId xmlns:a16="http://schemas.microsoft.com/office/drawing/2014/main" val="10010"/>
                  </a:ext>
                </a:extLst>
              </a:tr>
              <a:tr h="479368">
                <a:tc>
                  <a:txBody>
                    <a:bodyPr/>
                    <a:lstStyle/>
                    <a:p>
                      <a:pPr algn="ctr">
                        <a:lnSpc>
                          <a:spcPts val="2100"/>
                        </a:lnSpc>
                        <a:defRPr/>
                      </a:pPr>
                      <a:r>
                        <a:rPr lang="en-US" sz="1500">
                          <a:solidFill>
                            <a:srgbClr val="000000"/>
                          </a:solidFill>
                        </a:rPr>
                        <a:t>Delhi Capitals</a:t>
                      </a:r>
                      <a:endParaRPr lang="en-US" sz="1100"/>
                    </a:p>
                  </a:txBody>
                  <a:tcPr marL="38100" marR="38100" marT="38100" marB="38100" anchor="ctr"/>
                </a:tc>
                <a:tc>
                  <a:txBody>
                    <a:bodyPr/>
                    <a:lstStyle/>
                    <a:p>
                      <a:pPr algn="ctr">
                        <a:lnSpc>
                          <a:spcPts val="2100"/>
                        </a:lnSpc>
                        <a:defRPr/>
                      </a:pPr>
                      <a:r>
                        <a:rPr lang="en-US" sz="1500">
                          <a:solidFill>
                            <a:srgbClr val="000000"/>
                          </a:solidFill>
                        </a:rPr>
                        <a:t>1338</a:t>
                      </a:r>
                      <a:endParaRPr lang="en-US" sz="1100"/>
                    </a:p>
                  </a:txBody>
                  <a:tcPr marL="38100" marR="38100" marT="38100" marB="38100" anchor="ctr"/>
                </a:tc>
                <a:extLst>
                  <a:ext uri="{0D108BD9-81ED-4DB2-BD59-A6C34878D82A}">
                    <a16:rowId xmlns:a16="http://schemas.microsoft.com/office/drawing/2014/main" val="10011"/>
                  </a:ext>
                </a:extLst>
              </a:tr>
              <a:tr h="479368">
                <a:tc>
                  <a:txBody>
                    <a:bodyPr/>
                    <a:lstStyle/>
                    <a:p>
                      <a:pPr algn="ctr">
                        <a:lnSpc>
                          <a:spcPts val="2100"/>
                        </a:lnSpc>
                        <a:defRPr/>
                      </a:pPr>
                      <a:r>
                        <a:rPr lang="en-US" sz="1500">
                          <a:solidFill>
                            <a:srgbClr val="000000"/>
                          </a:solidFill>
                        </a:rPr>
                        <a:t>Gujarat Lions</a:t>
                      </a:r>
                      <a:endParaRPr lang="en-US" sz="1100"/>
                    </a:p>
                  </a:txBody>
                  <a:tcPr marL="38100" marR="38100" marT="38100" marB="38100" anchor="ctr"/>
                </a:tc>
                <a:tc>
                  <a:txBody>
                    <a:bodyPr/>
                    <a:lstStyle/>
                    <a:p>
                      <a:pPr algn="ctr">
                        <a:lnSpc>
                          <a:spcPts val="2100"/>
                        </a:lnSpc>
                        <a:defRPr/>
                      </a:pPr>
                      <a:r>
                        <a:rPr lang="en-US" sz="1500">
                          <a:solidFill>
                            <a:srgbClr val="000000"/>
                          </a:solidFill>
                        </a:rPr>
                        <a:t>1095</a:t>
                      </a:r>
                      <a:endParaRPr lang="en-US" sz="1100"/>
                    </a:p>
                  </a:txBody>
                  <a:tcPr marL="38100" marR="38100" marT="38100" marB="38100" anchor="ctr"/>
                </a:tc>
                <a:extLst>
                  <a:ext uri="{0D108BD9-81ED-4DB2-BD59-A6C34878D82A}">
                    <a16:rowId xmlns:a16="http://schemas.microsoft.com/office/drawing/2014/main" val="10012"/>
                  </a:ext>
                </a:extLst>
              </a:tr>
              <a:tr h="479368">
                <a:tc>
                  <a:txBody>
                    <a:bodyPr/>
                    <a:lstStyle/>
                    <a:p>
                      <a:pPr algn="ctr">
                        <a:lnSpc>
                          <a:spcPts val="2100"/>
                        </a:lnSpc>
                        <a:defRPr/>
                      </a:pPr>
                      <a:r>
                        <a:rPr lang="en-US" sz="1500">
                          <a:solidFill>
                            <a:srgbClr val="000000"/>
                          </a:solidFill>
                        </a:rPr>
                        <a:t>Rising Pune Supergiant</a:t>
                      </a:r>
                      <a:endParaRPr lang="en-US" sz="1100"/>
                    </a:p>
                  </a:txBody>
                  <a:tcPr marL="38100" marR="38100" marT="38100" marB="38100" anchor="ctr"/>
                </a:tc>
                <a:tc>
                  <a:txBody>
                    <a:bodyPr/>
                    <a:lstStyle/>
                    <a:p>
                      <a:pPr algn="ctr">
                        <a:lnSpc>
                          <a:spcPts val="2100"/>
                        </a:lnSpc>
                        <a:defRPr/>
                      </a:pPr>
                      <a:r>
                        <a:rPr lang="en-US" sz="1500">
                          <a:solidFill>
                            <a:srgbClr val="000000"/>
                          </a:solidFill>
                        </a:rPr>
                        <a:t>698</a:t>
                      </a:r>
                      <a:endParaRPr lang="en-US" sz="1100"/>
                    </a:p>
                  </a:txBody>
                  <a:tcPr marL="38100" marR="38100" marT="38100" marB="38100" anchor="ctr"/>
                </a:tc>
                <a:extLst>
                  <a:ext uri="{0D108BD9-81ED-4DB2-BD59-A6C34878D82A}">
                    <a16:rowId xmlns:a16="http://schemas.microsoft.com/office/drawing/2014/main" val="10013"/>
                  </a:ext>
                </a:extLst>
              </a:tr>
              <a:tr h="479368">
                <a:tc>
                  <a:txBody>
                    <a:bodyPr/>
                    <a:lstStyle/>
                    <a:p>
                      <a:pPr algn="ctr">
                        <a:lnSpc>
                          <a:spcPts val="2100"/>
                        </a:lnSpc>
                        <a:defRPr/>
                      </a:pPr>
                      <a:r>
                        <a:rPr lang="en-US" sz="1500">
                          <a:solidFill>
                            <a:srgbClr val="000000"/>
                          </a:solidFill>
                        </a:rPr>
                        <a:t>Kochi Tuskers Kerala</a:t>
                      </a:r>
                      <a:endParaRPr lang="en-US" sz="1100"/>
                    </a:p>
                  </a:txBody>
                  <a:tcPr marL="38100" marR="38100" marT="38100" marB="38100" anchor="ctr"/>
                </a:tc>
                <a:tc>
                  <a:txBody>
                    <a:bodyPr/>
                    <a:lstStyle/>
                    <a:p>
                      <a:pPr algn="ctr">
                        <a:lnSpc>
                          <a:spcPts val="2100"/>
                        </a:lnSpc>
                        <a:defRPr/>
                      </a:pPr>
                      <a:r>
                        <a:rPr lang="en-US" sz="1500">
                          <a:solidFill>
                            <a:srgbClr val="000000"/>
                          </a:solidFill>
                        </a:rPr>
                        <a:t>626</a:t>
                      </a:r>
                      <a:endParaRPr lang="en-US" sz="1100"/>
                    </a:p>
                  </a:txBody>
                  <a:tcPr marL="38100" marR="38100" marT="38100" marB="38100" anchor="ctr"/>
                </a:tc>
                <a:extLst>
                  <a:ext uri="{0D108BD9-81ED-4DB2-BD59-A6C34878D82A}">
                    <a16:rowId xmlns:a16="http://schemas.microsoft.com/office/drawing/2014/main" val="10014"/>
                  </a:ext>
                </a:extLst>
              </a:tr>
              <a:tr h="479368">
                <a:tc>
                  <a:txBody>
                    <a:bodyPr/>
                    <a:lstStyle/>
                    <a:p>
                      <a:pPr algn="ctr">
                        <a:lnSpc>
                          <a:spcPts val="2100"/>
                        </a:lnSpc>
                        <a:defRPr/>
                      </a:pPr>
                      <a:r>
                        <a:rPr lang="en-US" sz="1500">
                          <a:solidFill>
                            <a:srgbClr val="000000"/>
                          </a:solidFill>
                        </a:rPr>
                        <a:t>Rising Pune Supergiants</a:t>
                      </a:r>
                      <a:endParaRPr lang="en-US" sz="1100"/>
                    </a:p>
                  </a:txBody>
                  <a:tcPr marL="38100" marR="38100" marT="38100" marB="38100" anchor="ctr"/>
                </a:tc>
                <a:tc>
                  <a:txBody>
                    <a:bodyPr/>
                    <a:lstStyle/>
                    <a:p>
                      <a:pPr algn="ctr">
                        <a:lnSpc>
                          <a:spcPts val="2100"/>
                        </a:lnSpc>
                        <a:defRPr/>
                      </a:pPr>
                      <a:r>
                        <a:rPr lang="en-US" sz="1500">
                          <a:solidFill>
                            <a:srgbClr val="000000"/>
                          </a:solidFill>
                        </a:rPr>
                        <a:t>539</a:t>
                      </a:r>
                      <a:endParaRPr lang="en-US" sz="1100"/>
                    </a:p>
                  </a:txBody>
                  <a:tcPr marL="38100" marR="38100" marT="38100" marB="38100" anchor="ctr"/>
                </a:tc>
                <a:extLst>
                  <a:ext uri="{0D108BD9-81ED-4DB2-BD59-A6C34878D82A}">
                    <a16:rowId xmlns:a16="http://schemas.microsoft.com/office/drawing/2014/main" val="10015"/>
                  </a:ext>
                </a:extLst>
              </a:tr>
              <a:tr h="479368">
                <a:tc>
                  <a:txBody>
                    <a:bodyPr/>
                    <a:lstStyle/>
                    <a:p>
                      <a:pPr algn="ctr">
                        <a:lnSpc>
                          <a:spcPts val="2100"/>
                        </a:lnSpc>
                        <a:defRPr/>
                      </a:pPr>
                      <a:r>
                        <a:rPr lang="en-US" sz="1500">
                          <a:solidFill>
                            <a:srgbClr val="000000"/>
                          </a:solidFill>
                        </a:rPr>
                        <a:t>NA</a:t>
                      </a:r>
                      <a:endParaRPr lang="en-US" sz="1100"/>
                    </a:p>
                  </a:txBody>
                  <a:tcPr marL="38100" marR="38100" marT="38100" marB="38100" anchor="ctr"/>
                </a:tc>
                <a:tc>
                  <a:txBody>
                    <a:bodyPr/>
                    <a:lstStyle/>
                    <a:p>
                      <a:pPr algn="ctr">
                        <a:lnSpc>
                          <a:spcPts val="2100"/>
                        </a:lnSpc>
                        <a:defRPr/>
                      </a:pPr>
                      <a:r>
                        <a:rPr lang="en-US" sz="1500" dirty="0">
                          <a:solidFill>
                            <a:srgbClr val="000000"/>
                          </a:solidFill>
                        </a:rPr>
                        <a:t>71</a:t>
                      </a:r>
                      <a:endParaRPr lang="en-US" sz="1100" dirty="0"/>
                    </a:p>
                  </a:txBody>
                  <a:tcPr marL="38100" marR="38100" marT="38100" marB="38100" anchor="ctr"/>
                </a:tc>
                <a:extLst>
                  <a:ext uri="{0D108BD9-81ED-4DB2-BD59-A6C34878D82A}">
                    <a16:rowId xmlns:a16="http://schemas.microsoft.com/office/drawing/2014/main" val="1001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551919"/>
            <a:ext cx="8450971" cy="879188"/>
          </a:xfrm>
          <a:prstGeom prst="rect">
            <a:avLst/>
          </a:prstGeom>
        </p:spPr>
        <p:txBody>
          <a:bodyPr lIns="0" tIns="0" rIns="0" bIns="0" rtlCol="0" anchor="t">
            <a:spAutoFit/>
          </a:bodyPr>
          <a:lstStyle/>
          <a:p>
            <a:pPr algn="ctr">
              <a:lnSpc>
                <a:spcPts val="6931"/>
              </a:lnSpc>
            </a:pPr>
            <a:r>
              <a:rPr lang="en-US" sz="5545" spc="160" dirty="0">
                <a:solidFill>
                  <a:srgbClr val="797A1D"/>
                </a:solidFill>
                <a:latin typeface="Georgia Pro Bold"/>
              </a:rPr>
              <a:t>Additional Question 6</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3884589"/>
            <a:chOff x="0" y="0"/>
            <a:chExt cx="816496" cy="533084"/>
          </a:xfrm>
        </p:grpSpPr>
        <p:sp>
          <p:nvSpPr>
            <p:cNvPr id="16" name="Freeform 16"/>
            <p:cNvSpPr/>
            <p:nvPr/>
          </p:nvSpPr>
          <p:spPr>
            <a:xfrm>
              <a:off x="0" y="0"/>
              <a:ext cx="816496" cy="533084"/>
            </a:xfrm>
            <a:custGeom>
              <a:avLst/>
              <a:gdLst/>
              <a:ahLst/>
              <a:cxnLst/>
              <a:rect l="l" t="t" r="r" b="b"/>
              <a:pathLst>
                <a:path w="816496" h="533084">
                  <a:moveTo>
                    <a:pt x="48145" y="0"/>
                  </a:moveTo>
                  <a:lnTo>
                    <a:pt x="768351" y="0"/>
                  </a:lnTo>
                  <a:cubicBezTo>
                    <a:pt x="781120" y="0"/>
                    <a:pt x="793366" y="5072"/>
                    <a:pt x="802395" y="14101"/>
                  </a:cubicBezTo>
                  <a:cubicBezTo>
                    <a:pt x="811423" y="23130"/>
                    <a:pt x="816496" y="35376"/>
                    <a:pt x="816496" y="48145"/>
                  </a:cubicBezTo>
                  <a:lnTo>
                    <a:pt x="816496" y="484940"/>
                  </a:lnTo>
                  <a:cubicBezTo>
                    <a:pt x="816496" y="511529"/>
                    <a:pt x="794941" y="533084"/>
                    <a:pt x="768351" y="533084"/>
                  </a:cubicBezTo>
                  <a:lnTo>
                    <a:pt x="48145" y="533084"/>
                  </a:lnTo>
                  <a:cubicBezTo>
                    <a:pt x="35376" y="533084"/>
                    <a:pt x="23130" y="528012"/>
                    <a:pt x="14101" y="518983"/>
                  </a:cubicBezTo>
                  <a:cubicBezTo>
                    <a:pt x="5072" y="509954"/>
                    <a:pt x="0" y="497709"/>
                    <a:pt x="0" y="484940"/>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571184"/>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622123" y="3353150"/>
            <a:ext cx="5659564" cy="1917022"/>
          </a:xfrm>
          <a:prstGeom prst="rect">
            <a:avLst/>
          </a:prstGeom>
        </p:spPr>
        <p:txBody>
          <a:bodyPr lIns="0" tIns="0" rIns="0" bIns="0" rtlCol="0" anchor="t">
            <a:spAutoFit/>
          </a:bodyPr>
          <a:lstStyle/>
          <a:p>
            <a:pPr algn="ctr">
              <a:lnSpc>
                <a:spcPts val="3796"/>
              </a:lnSpc>
            </a:pPr>
            <a:r>
              <a:rPr lang="en-US" sz="2711">
                <a:solidFill>
                  <a:srgbClr val="FFFFF1"/>
                </a:solidFill>
                <a:latin typeface="Canva Sans"/>
              </a:rPr>
              <a:t>Write a query to fetch the total number of dismissals by dismissal kinds where dismissal kind is not NA</a:t>
            </a:r>
          </a:p>
        </p:txBody>
      </p:sp>
      <p:grpSp>
        <p:nvGrpSpPr>
          <p:cNvPr id="19" name="Group 19"/>
          <p:cNvGrpSpPr/>
          <p:nvPr/>
        </p:nvGrpSpPr>
        <p:grpSpPr>
          <a:xfrm>
            <a:off x="7527966" y="2132613"/>
            <a:ext cx="3086100" cy="625910"/>
            <a:chOff x="0" y="-1"/>
            <a:chExt cx="812800" cy="164849"/>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1"/>
              <a:ext cx="812800" cy="16484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32613"/>
            <a:ext cx="2459066" cy="625910"/>
            <a:chOff x="0" y="-1"/>
            <a:chExt cx="647655" cy="164849"/>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1"/>
              <a:ext cx="647655" cy="16484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Question 6</a:t>
              </a:r>
            </a:p>
          </p:txBody>
        </p:sp>
      </p:grpSp>
      <p:sp>
        <p:nvSpPr>
          <p:cNvPr id="25" name="Freeform 25"/>
          <p:cNvSpPr/>
          <p:nvPr/>
        </p:nvSpPr>
        <p:spPr>
          <a:xfrm>
            <a:off x="7793205" y="4294662"/>
            <a:ext cx="6238117" cy="3146273"/>
          </a:xfrm>
          <a:custGeom>
            <a:avLst/>
            <a:gdLst/>
            <a:ahLst/>
            <a:cxnLst/>
            <a:rect l="l" t="t" r="r" b="b"/>
            <a:pathLst>
              <a:path w="6238117" h="3146273">
                <a:moveTo>
                  <a:pt x="0" y="0"/>
                </a:moveTo>
                <a:lnTo>
                  <a:pt x="6238117" y="0"/>
                </a:lnTo>
                <a:lnTo>
                  <a:pt x="6238117" y="3146273"/>
                </a:lnTo>
                <a:lnTo>
                  <a:pt x="0" y="3146273"/>
                </a:lnTo>
                <a:lnTo>
                  <a:pt x="0" y="0"/>
                </a:lnTo>
                <a:close/>
              </a:path>
            </a:pathLst>
          </a:custGeom>
          <a:blipFill>
            <a:blip r:embed="rId12"/>
            <a:stretch>
              <a:fillRect t="-50226" b="-48043"/>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237286" y="3235663"/>
            <a:ext cx="8763473" cy="6461379"/>
            <a:chOff x="0" y="0"/>
            <a:chExt cx="1202617" cy="886699"/>
          </a:xfrm>
        </p:grpSpPr>
        <p:sp>
          <p:nvSpPr>
            <p:cNvPr id="7" name="Freeform 7"/>
            <p:cNvSpPr/>
            <p:nvPr/>
          </p:nvSpPr>
          <p:spPr>
            <a:xfrm>
              <a:off x="0" y="0"/>
              <a:ext cx="1202617" cy="886699"/>
            </a:xfrm>
            <a:custGeom>
              <a:avLst/>
              <a:gdLst/>
              <a:ahLst/>
              <a:cxnLst/>
              <a:rect l="l" t="t" r="r" b="b"/>
              <a:pathLst>
                <a:path w="1202617" h="886699">
                  <a:moveTo>
                    <a:pt x="40638" y="0"/>
                  </a:moveTo>
                  <a:lnTo>
                    <a:pt x="1161979" y="0"/>
                  </a:lnTo>
                  <a:cubicBezTo>
                    <a:pt x="1184422" y="0"/>
                    <a:pt x="1202617" y="18194"/>
                    <a:pt x="1202617" y="40638"/>
                  </a:cubicBezTo>
                  <a:lnTo>
                    <a:pt x="1202617" y="846061"/>
                  </a:lnTo>
                  <a:cubicBezTo>
                    <a:pt x="1202617" y="868505"/>
                    <a:pt x="1184422" y="886699"/>
                    <a:pt x="1161979" y="886699"/>
                  </a:cubicBezTo>
                  <a:lnTo>
                    <a:pt x="40638" y="886699"/>
                  </a:lnTo>
                  <a:cubicBezTo>
                    <a:pt x="18194" y="886699"/>
                    <a:pt x="0" y="868505"/>
                    <a:pt x="0" y="846061"/>
                  </a:cubicBezTo>
                  <a:lnTo>
                    <a:pt x="0" y="40638"/>
                  </a:lnTo>
                  <a:cubicBezTo>
                    <a:pt x="0" y="18194"/>
                    <a:pt x="18194" y="0"/>
                    <a:pt x="40638" y="0"/>
                  </a:cubicBezTo>
                  <a:close/>
                </a:path>
              </a:pathLst>
            </a:custGeom>
            <a:solidFill>
              <a:srgbClr val="DEDD91"/>
            </a:solidFill>
            <a:ln cap="rnd">
              <a:noFill/>
              <a:prstDash val="solid"/>
              <a:round/>
            </a:ln>
          </p:spPr>
        </p:sp>
        <p:sp>
          <p:nvSpPr>
            <p:cNvPr id="8" name="TextBox 8"/>
            <p:cNvSpPr txBox="1"/>
            <p:nvPr/>
          </p:nvSpPr>
          <p:spPr>
            <a:xfrm>
              <a:off x="0" y="-38100"/>
              <a:ext cx="1202617" cy="92479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3712018"/>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39714"/>
            <a:ext cx="8495798" cy="1431985"/>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030824" y="183857"/>
            <a:ext cx="339607" cy="339607"/>
          </a:xfrm>
          <a:custGeom>
            <a:avLst/>
            <a:gdLst/>
            <a:ahLst/>
            <a:cxnLst/>
            <a:rect l="l" t="t" r="r" b="b"/>
            <a:pathLst>
              <a:path w="339607" h="339607">
                <a:moveTo>
                  <a:pt x="0" y="0"/>
                </a:moveTo>
                <a:lnTo>
                  <a:pt x="339607" y="0"/>
                </a:lnTo>
                <a:lnTo>
                  <a:pt x="339607" y="339606"/>
                </a:lnTo>
                <a:lnTo>
                  <a:pt x="0" y="3396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9503510" y="1582503"/>
            <a:ext cx="339607" cy="339607"/>
          </a:xfrm>
          <a:custGeom>
            <a:avLst/>
            <a:gdLst/>
            <a:ahLst/>
            <a:cxnLst/>
            <a:rect l="l" t="t" r="r" b="b"/>
            <a:pathLst>
              <a:path w="339607" h="339607">
                <a:moveTo>
                  <a:pt x="0" y="0"/>
                </a:moveTo>
                <a:lnTo>
                  <a:pt x="339607" y="0"/>
                </a:lnTo>
                <a:lnTo>
                  <a:pt x="339607" y="339607"/>
                </a:lnTo>
                <a:lnTo>
                  <a:pt x="0" y="3396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1070100" y="3245865"/>
            <a:ext cx="9097844" cy="6440975"/>
          </a:xfrm>
          <a:prstGeom prst="rect">
            <a:avLst/>
          </a:prstGeom>
        </p:spPr>
      </p:pic>
      <p:grpSp>
        <p:nvGrpSpPr>
          <p:cNvPr id="16" name="Group 16"/>
          <p:cNvGrpSpPr/>
          <p:nvPr/>
        </p:nvGrpSpPr>
        <p:grpSpPr>
          <a:xfrm>
            <a:off x="10441544" y="2065205"/>
            <a:ext cx="6980247" cy="6590879"/>
            <a:chOff x="0" y="0"/>
            <a:chExt cx="957903" cy="904470"/>
          </a:xfrm>
        </p:grpSpPr>
        <p:sp>
          <p:nvSpPr>
            <p:cNvPr id="17" name="Freeform 17"/>
            <p:cNvSpPr/>
            <p:nvPr/>
          </p:nvSpPr>
          <p:spPr>
            <a:xfrm>
              <a:off x="0" y="0"/>
              <a:ext cx="957903" cy="904470"/>
            </a:xfrm>
            <a:custGeom>
              <a:avLst/>
              <a:gdLst/>
              <a:ahLst/>
              <a:cxnLst/>
              <a:rect l="l" t="t" r="r" b="b"/>
              <a:pathLst>
                <a:path w="957903" h="904470">
                  <a:moveTo>
                    <a:pt x="51019" y="0"/>
                  </a:moveTo>
                  <a:lnTo>
                    <a:pt x="906884" y="0"/>
                  </a:lnTo>
                  <a:cubicBezTo>
                    <a:pt x="920415" y="0"/>
                    <a:pt x="933392" y="5375"/>
                    <a:pt x="942960" y="14943"/>
                  </a:cubicBezTo>
                  <a:cubicBezTo>
                    <a:pt x="952528" y="24511"/>
                    <a:pt x="957903" y="37488"/>
                    <a:pt x="957903" y="51019"/>
                  </a:cubicBezTo>
                  <a:lnTo>
                    <a:pt x="957903" y="853451"/>
                  </a:lnTo>
                  <a:cubicBezTo>
                    <a:pt x="957903" y="881628"/>
                    <a:pt x="935061" y="904470"/>
                    <a:pt x="906884" y="904470"/>
                  </a:cubicBezTo>
                  <a:lnTo>
                    <a:pt x="51019" y="904470"/>
                  </a:lnTo>
                  <a:cubicBezTo>
                    <a:pt x="22842" y="904470"/>
                    <a:pt x="0" y="881628"/>
                    <a:pt x="0" y="853451"/>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94257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189843" y="589669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10845568" y="1752306"/>
            <a:ext cx="3086100" cy="625798"/>
            <a:chOff x="0" y="0"/>
            <a:chExt cx="812800" cy="164819"/>
          </a:xfrm>
        </p:grpSpPr>
        <p:sp>
          <p:nvSpPr>
            <p:cNvPr id="22" name="Freeform 22"/>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3" name="TextBox 23"/>
            <p:cNvSpPr txBox="1"/>
            <p:nvPr/>
          </p:nvSpPr>
          <p:spPr>
            <a:xfrm>
              <a:off x="0" y="0"/>
              <a:ext cx="812800" cy="16481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4" name="TextBox 24"/>
          <p:cNvSpPr txBox="1"/>
          <p:nvPr/>
        </p:nvSpPr>
        <p:spPr>
          <a:xfrm>
            <a:off x="2580662" y="664044"/>
            <a:ext cx="7679176" cy="783324"/>
          </a:xfrm>
          <a:prstGeom prst="rect">
            <a:avLst/>
          </a:prstGeom>
        </p:spPr>
        <p:txBody>
          <a:bodyPr lIns="0" tIns="0" rIns="0" bIns="0" rtlCol="0" anchor="t">
            <a:spAutoFit/>
          </a:bodyPr>
          <a:lstStyle/>
          <a:p>
            <a:pPr algn="ctr">
              <a:lnSpc>
                <a:spcPts val="6298"/>
              </a:lnSpc>
            </a:pPr>
            <a:r>
              <a:rPr lang="en-US" sz="5038" spc="146" dirty="0">
                <a:solidFill>
                  <a:srgbClr val="797A1D"/>
                </a:solidFill>
                <a:latin typeface="Georgia Pro Bold"/>
              </a:rPr>
              <a:t>Additional Question 6</a:t>
            </a:r>
          </a:p>
        </p:txBody>
      </p:sp>
      <p:grpSp>
        <p:nvGrpSpPr>
          <p:cNvPr id="25" name="Group 25"/>
          <p:cNvGrpSpPr/>
          <p:nvPr/>
        </p:nvGrpSpPr>
        <p:grpSpPr>
          <a:xfrm>
            <a:off x="6601944" y="2922764"/>
            <a:ext cx="3086100" cy="625798"/>
            <a:chOff x="0" y="0"/>
            <a:chExt cx="812800" cy="164819"/>
          </a:xfrm>
        </p:grpSpPr>
        <p:sp>
          <p:nvSpPr>
            <p:cNvPr id="26" name="Freeform 26"/>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7" name="TextBox 27"/>
            <p:cNvSpPr txBox="1"/>
            <p:nvPr/>
          </p:nvSpPr>
          <p:spPr>
            <a:xfrm>
              <a:off x="0" y="0"/>
              <a:ext cx="812800" cy="16481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sp>
        <p:nvSpPr>
          <p:cNvPr id="28" name="Rectangle: Rounded Corners 27">
            <a:extLst>
              <a:ext uri="{FF2B5EF4-FFF2-40B4-BE49-F238E27FC236}">
                <a16:creationId xmlns:a16="http://schemas.microsoft.com/office/drawing/2014/main" id="{3A760243-79BC-3F8C-BB97-82878C273ED2}"/>
              </a:ext>
            </a:extLst>
          </p:cNvPr>
          <p:cNvSpPr/>
          <p:nvPr/>
        </p:nvSpPr>
        <p:spPr>
          <a:xfrm>
            <a:off x="11222077" y="2873622"/>
            <a:ext cx="5724670"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20" name="Table 20"/>
          <p:cNvGraphicFramePr>
            <a:graphicFrameLocks noGrp="1"/>
          </p:cNvGraphicFramePr>
          <p:nvPr>
            <p:extLst>
              <p:ext uri="{D42A27DB-BD31-4B8C-83A1-F6EECF244321}">
                <p14:modId xmlns:p14="http://schemas.microsoft.com/office/powerpoint/2010/main" val="1597951116"/>
              </p:ext>
            </p:extLst>
          </p:nvPr>
        </p:nvGraphicFramePr>
        <p:xfrm>
          <a:off x="10807485" y="2706111"/>
          <a:ext cx="6382358" cy="5445032"/>
        </p:xfrm>
        <a:graphic>
          <a:graphicData uri="http://schemas.openxmlformats.org/drawingml/2006/table">
            <a:tbl>
              <a:tblPr>
                <a:tableStyleId>{2D5ABB26-0587-4C30-8999-92F81FD0307C}</a:tableStyleId>
              </a:tblPr>
              <a:tblGrid>
                <a:gridCol w="4031110">
                  <a:extLst>
                    <a:ext uri="{9D8B030D-6E8A-4147-A177-3AD203B41FA5}">
                      <a16:colId xmlns:a16="http://schemas.microsoft.com/office/drawing/2014/main" val="20000"/>
                    </a:ext>
                  </a:extLst>
                </a:gridCol>
                <a:gridCol w="2351248">
                  <a:extLst>
                    <a:ext uri="{9D8B030D-6E8A-4147-A177-3AD203B41FA5}">
                      <a16:colId xmlns:a16="http://schemas.microsoft.com/office/drawing/2014/main" val="20001"/>
                    </a:ext>
                  </a:extLst>
                </a:gridCol>
              </a:tblGrid>
              <a:tr h="899526">
                <a:tc>
                  <a:txBody>
                    <a:bodyPr/>
                    <a:lstStyle/>
                    <a:p>
                      <a:pPr algn="ctr">
                        <a:lnSpc>
                          <a:spcPts val="2100"/>
                        </a:lnSpc>
                        <a:defRPr/>
                      </a:pPr>
                      <a:r>
                        <a:rPr lang="en-US" sz="1500" dirty="0">
                          <a:solidFill>
                            <a:schemeClr val="bg1"/>
                          </a:solidFill>
                        </a:rPr>
                        <a:t>Dismissal Kind</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Count</a:t>
                      </a:r>
                      <a:endParaRPr lang="en-US" sz="1100" dirty="0">
                        <a:solidFill>
                          <a:schemeClr val="bg1"/>
                        </a:solidFill>
                      </a:endParaRPr>
                    </a:p>
                  </a:txBody>
                  <a:tcPr marL="38100" marR="38100" marT="38100" marB="38100" anchor="ctr"/>
                </a:tc>
                <a:extLst>
                  <a:ext uri="{0D108BD9-81ED-4DB2-BD59-A6C34878D82A}">
                    <a16:rowId xmlns:a16="http://schemas.microsoft.com/office/drawing/2014/main" val="10000"/>
                  </a:ext>
                </a:extLst>
              </a:tr>
              <a:tr h="469747">
                <a:tc>
                  <a:txBody>
                    <a:bodyPr/>
                    <a:lstStyle/>
                    <a:p>
                      <a:pPr algn="ctr">
                        <a:lnSpc>
                          <a:spcPts val="2100"/>
                        </a:lnSpc>
                        <a:defRPr/>
                      </a:pPr>
                      <a:r>
                        <a:rPr lang="en-US" sz="1500" dirty="0">
                          <a:solidFill>
                            <a:srgbClr val="000000"/>
                          </a:solidFill>
                        </a:rPr>
                        <a:t>Bowled</a:t>
                      </a:r>
                      <a:endParaRPr lang="en-US" sz="1100" dirty="0"/>
                    </a:p>
                  </a:txBody>
                  <a:tcPr marL="38100" marR="38100" marT="38100" marB="38100" anchor="ctr"/>
                </a:tc>
                <a:tc>
                  <a:txBody>
                    <a:bodyPr/>
                    <a:lstStyle/>
                    <a:p>
                      <a:pPr algn="ctr">
                        <a:lnSpc>
                          <a:spcPts val="2100"/>
                        </a:lnSpc>
                        <a:defRPr/>
                      </a:pPr>
                      <a:r>
                        <a:rPr lang="en-US" sz="1500" dirty="0">
                          <a:solidFill>
                            <a:srgbClr val="000000"/>
                          </a:solidFill>
                        </a:rPr>
                        <a:t>1700</a:t>
                      </a:r>
                      <a:endParaRPr lang="en-US" sz="1100" dirty="0"/>
                    </a:p>
                  </a:txBody>
                  <a:tcPr marL="38100" marR="38100" marT="38100" marB="38100" anchor="ctr"/>
                </a:tc>
                <a:extLst>
                  <a:ext uri="{0D108BD9-81ED-4DB2-BD59-A6C34878D82A}">
                    <a16:rowId xmlns:a16="http://schemas.microsoft.com/office/drawing/2014/main" val="10001"/>
                  </a:ext>
                </a:extLst>
              </a:tr>
              <a:tr h="787530">
                <a:tc>
                  <a:txBody>
                    <a:bodyPr/>
                    <a:lstStyle/>
                    <a:p>
                      <a:pPr algn="ctr">
                        <a:lnSpc>
                          <a:spcPts val="2100"/>
                        </a:lnSpc>
                        <a:defRPr/>
                      </a:pPr>
                      <a:r>
                        <a:rPr lang="en-US" sz="1500" dirty="0">
                          <a:solidFill>
                            <a:srgbClr val="000000"/>
                          </a:solidFill>
                        </a:rPr>
                        <a:t>Caught</a:t>
                      </a:r>
                      <a:endParaRPr lang="en-US" sz="1100" dirty="0"/>
                    </a:p>
                  </a:txBody>
                  <a:tcPr marL="38100" marR="38100" marT="38100" marB="38100" anchor="ctr"/>
                </a:tc>
                <a:tc>
                  <a:txBody>
                    <a:bodyPr/>
                    <a:lstStyle/>
                    <a:p>
                      <a:pPr algn="ctr">
                        <a:lnSpc>
                          <a:spcPts val="2100"/>
                        </a:lnSpc>
                        <a:defRPr/>
                      </a:pPr>
                      <a:r>
                        <a:rPr lang="en-US" sz="1500">
                          <a:solidFill>
                            <a:srgbClr val="000000"/>
                          </a:solidFill>
                        </a:rPr>
                        <a:t>5743</a:t>
                      </a:r>
                      <a:endParaRPr lang="en-US" sz="1100"/>
                    </a:p>
                  </a:txBody>
                  <a:tcPr marL="38100" marR="38100" marT="38100" marB="38100" anchor="ctr"/>
                </a:tc>
                <a:extLst>
                  <a:ext uri="{0D108BD9-81ED-4DB2-BD59-A6C34878D82A}">
                    <a16:rowId xmlns:a16="http://schemas.microsoft.com/office/drawing/2014/main" val="10002"/>
                  </a:ext>
                </a:extLst>
              </a:tr>
              <a:tr h="469747">
                <a:tc>
                  <a:txBody>
                    <a:bodyPr/>
                    <a:lstStyle/>
                    <a:p>
                      <a:pPr algn="ctr">
                        <a:lnSpc>
                          <a:spcPts val="2100"/>
                        </a:lnSpc>
                        <a:defRPr/>
                      </a:pPr>
                      <a:r>
                        <a:rPr lang="en-US" sz="1500" dirty="0">
                          <a:solidFill>
                            <a:srgbClr val="000000"/>
                          </a:solidFill>
                        </a:rPr>
                        <a:t>Caught and Bowled</a:t>
                      </a:r>
                      <a:endParaRPr lang="en-US" sz="1100" dirty="0"/>
                    </a:p>
                  </a:txBody>
                  <a:tcPr marL="38100" marR="38100" marT="38100" marB="38100" anchor="ctr"/>
                </a:tc>
                <a:tc>
                  <a:txBody>
                    <a:bodyPr/>
                    <a:lstStyle/>
                    <a:p>
                      <a:pPr algn="ctr">
                        <a:lnSpc>
                          <a:spcPts val="2100"/>
                        </a:lnSpc>
                        <a:defRPr/>
                      </a:pPr>
                      <a:r>
                        <a:rPr lang="en-US" sz="1500">
                          <a:solidFill>
                            <a:srgbClr val="000000"/>
                          </a:solidFill>
                        </a:rPr>
                        <a:t>269</a:t>
                      </a:r>
                      <a:endParaRPr lang="en-US" sz="1100"/>
                    </a:p>
                  </a:txBody>
                  <a:tcPr marL="38100" marR="38100" marT="38100" marB="38100" anchor="ctr"/>
                </a:tc>
                <a:extLst>
                  <a:ext uri="{0D108BD9-81ED-4DB2-BD59-A6C34878D82A}">
                    <a16:rowId xmlns:a16="http://schemas.microsoft.com/office/drawing/2014/main" val="10003"/>
                  </a:ext>
                </a:extLst>
              </a:tr>
              <a:tr h="469747">
                <a:tc>
                  <a:txBody>
                    <a:bodyPr/>
                    <a:lstStyle/>
                    <a:p>
                      <a:pPr algn="ctr">
                        <a:lnSpc>
                          <a:spcPts val="2100"/>
                        </a:lnSpc>
                        <a:defRPr/>
                      </a:pPr>
                      <a:r>
                        <a:rPr lang="en-US" sz="1500" dirty="0">
                          <a:solidFill>
                            <a:srgbClr val="000000"/>
                          </a:solidFill>
                        </a:rPr>
                        <a:t>Hit Wicket</a:t>
                      </a:r>
                      <a:endParaRPr lang="en-US" sz="1100" dirty="0"/>
                    </a:p>
                  </a:txBody>
                  <a:tcPr marL="38100" marR="38100" marT="38100" marB="38100" anchor="ctr"/>
                </a:tc>
                <a:tc>
                  <a:txBody>
                    <a:bodyPr/>
                    <a:lstStyle/>
                    <a:p>
                      <a:pPr algn="ctr">
                        <a:lnSpc>
                          <a:spcPts val="2100"/>
                        </a:lnSpc>
                        <a:defRPr/>
                      </a:pPr>
                      <a:r>
                        <a:rPr lang="en-US" sz="1500">
                          <a:solidFill>
                            <a:srgbClr val="000000"/>
                          </a:solidFill>
                        </a:rPr>
                        <a:t>12</a:t>
                      </a:r>
                      <a:endParaRPr lang="en-US" sz="1100"/>
                    </a:p>
                  </a:txBody>
                  <a:tcPr marL="38100" marR="38100" marT="38100" marB="38100" anchor="ctr"/>
                </a:tc>
                <a:extLst>
                  <a:ext uri="{0D108BD9-81ED-4DB2-BD59-A6C34878D82A}">
                    <a16:rowId xmlns:a16="http://schemas.microsoft.com/office/drawing/2014/main" val="10004"/>
                  </a:ext>
                </a:extLst>
              </a:tr>
              <a:tr h="469747">
                <a:tc>
                  <a:txBody>
                    <a:bodyPr/>
                    <a:lstStyle/>
                    <a:p>
                      <a:pPr algn="ctr">
                        <a:lnSpc>
                          <a:spcPts val="2100"/>
                        </a:lnSpc>
                        <a:defRPr/>
                      </a:pPr>
                      <a:r>
                        <a:rPr lang="en-US" sz="1500" dirty="0">
                          <a:solidFill>
                            <a:srgbClr val="000000"/>
                          </a:solidFill>
                        </a:rPr>
                        <a:t>LBW</a:t>
                      </a:r>
                      <a:endParaRPr lang="en-US" sz="1100" dirty="0"/>
                    </a:p>
                  </a:txBody>
                  <a:tcPr marL="38100" marR="38100" marT="38100" marB="38100" anchor="ctr"/>
                </a:tc>
                <a:tc>
                  <a:txBody>
                    <a:bodyPr/>
                    <a:lstStyle/>
                    <a:p>
                      <a:pPr algn="ctr">
                        <a:lnSpc>
                          <a:spcPts val="2100"/>
                        </a:lnSpc>
                        <a:defRPr/>
                      </a:pPr>
                      <a:r>
                        <a:rPr lang="en-US" sz="1500" dirty="0">
                          <a:solidFill>
                            <a:srgbClr val="000000"/>
                          </a:solidFill>
                        </a:rPr>
                        <a:t>571</a:t>
                      </a:r>
                      <a:endParaRPr lang="en-US" sz="1100" dirty="0"/>
                    </a:p>
                  </a:txBody>
                  <a:tcPr marL="38100" marR="38100" marT="38100" marB="38100" anchor="ctr"/>
                </a:tc>
                <a:extLst>
                  <a:ext uri="{0D108BD9-81ED-4DB2-BD59-A6C34878D82A}">
                    <a16:rowId xmlns:a16="http://schemas.microsoft.com/office/drawing/2014/main" val="10005"/>
                  </a:ext>
                </a:extLst>
              </a:tr>
              <a:tr h="469747">
                <a:tc>
                  <a:txBody>
                    <a:bodyPr/>
                    <a:lstStyle/>
                    <a:p>
                      <a:pPr algn="ctr">
                        <a:lnSpc>
                          <a:spcPts val="2100"/>
                        </a:lnSpc>
                        <a:defRPr/>
                      </a:pPr>
                      <a:r>
                        <a:rPr lang="en-US" sz="1500" dirty="0">
                          <a:solidFill>
                            <a:srgbClr val="000000"/>
                          </a:solidFill>
                        </a:rPr>
                        <a:t>Obstructing the field</a:t>
                      </a:r>
                      <a:endParaRPr lang="en-US" sz="1100" dirty="0"/>
                    </a:p>
                  </a:txBody>
                  <a:tcPr marL="38100" marR="38100" marT="38100" marB="38100" anchor="ctr"/>
                </a:tc>
                <a:tc>
                  <a:txBody>
                    <a:bodyPr/>
                    <a:lstStyle/>
                    <a:p>
                      <a:pPr algn="ctr">
                        <a:lnSpc>
                          <a:spcPts val="2100"/>
                        </a:lnSpc>
                        <a:defRPr/>
                      </a:pPr>
                      <a:r>
                        <a:rPr lang="en-US" sz="1500" dirty="0">
                          <a:solidFill>
                            <a:srgbClr val="000000"/>
                          </a:solidFill>
                        </a:rPr>
                        <a:t>2</a:t>
                      </a:r>
                      <a:endParaRPr lang="en-US" sz="1100" dirty="0"/>
                    </a:p>
                  </a:txBody>
                  <a:tcPr marL="38100" marR="38100" marT="38100" marB="38100" anchor="ctr"/>
                </a:tc>
                <a:extLst>
                  <a:ext uri="{0D108BD9-81ED-4DB2-BD59-A6C34878D82A}">
                    <a16:rowId xmlns:a16="http://schemas.microsoft.com/office/drawing/2014/main" val="10006"/>
                  </a:ext>
                </a:extLst>
              </a:tr>
              <a:tr h="469747">
                <a:tc>
                  <a:txBody>
                    <a:bodyPr/>
                    <a:lstStyle/>
                    <a:p>
                      <a:pPr algn="ctr">
                        <a:lnSpc>
                          <a:spcPts val="2100"/>
                        </a:lnSpc>
                        <a:defRPr/>
                      </a:pPr>
                      <a:r>
                        <a:rPr lang="en-US" sz="1500" dirty="0">
                          <a:solidFill>
                            <a:srgbClr val="000000"/>
                          </a:solidFill>
                        </a:rPr>
                        <a:t>Retired hurt</a:t>
                      </a:r>
                      <a:endParaRPr lang="en-US" sz="1100" dirty="0"/>
                    </a:p>
                  </a:txBody>
                  <a:tcPr marL="38100" marR="38100" marT="38100" marB="38100" anchor="ctr"/>
                </a:tc>
                <a:tc>
                  <a:txBody>
                    <a:bodyPr/>
                    <a:lstStyle/>
                    <a:p>
                      <a:pPr algn="ctr">
                        <a:lnSpc>
                          <a:spcPts val="2100"/>
                        </a:lnSpc>
                        <a:defRPr/>
                      </a:pPr>
                      <a:r>
                        <a:rPr lang="en-US" sz="1500" dirty="0">
                          <a:solidFill>
                            <a:srgbClr val="000000"/>
                          </a:solidFill>
                        </a:rPr>
                        <a:t>11</a:t>
                      </a:r>
                      <a:endParaRPr lang="en-US" sz="1100" dirty="0"/>
                    </a:p>
                  </a:txBody>
                  <a:tcPr marL="38100" marR="38100" marT="38100" marB="38100" anchor="ctr"/>
                </a:tc>
                <a:extLst>
                  <a:ext uri="{0D108BD9-81ED-4DB2-BD59-A6C34878D82A}">
                    <a16:rowId xmlns:a16="http://schemas.microsoft.com/office/drawing/2014/main" val="10007"/>
                  </a:ext>
                </a:extLst>
              </a:tr>
              <a:tr h="469747">
                <a:tc>
                  <a:txBody>
                    <a:bodyPr/>
                    <a:lstStyle/>
                    <a:p>
                      <a:pPr algn="ctr">
                        <a:lnSpc>
                          <a:spcPts val="2100"/>
                        </a:lnSpc>
                        <a:defRPr/>
                      </a:pPr>
                      <a:r>
                        <a:rPr lang="en-US" sz="1500" dirty="0">
                          <a:solidFill>
                            <a:srgbClr val="000000"/>
                          </a:solidFill>
                        </a:rPr>
                        <a:t>Run out</a:t>
                      </a:r>
                      <a:endParaRPr lang="en-US" sz="1100" dirty="0"/>
                    </a:p>
                  </a:txBody>
                  <a:tcPr marL="38100" marR="38100" marT="38100" marB="38100" anchor="ctr"/>
                </a:tc>
                <a:tc>
                  <a:txBody>
                    <a:bodyPr/>
                    <a:lstStyle/>
                    <a:p>
                      <a:pPr algn="ctr">
                        <a:lnSpc>
                          <a:spcPts val="2100"/>
                        </a:lnSpc>
                        <a:defRPr/>
                      </a:pPr>
                      <a:r>
                        <a:rPr lang="en-US" sz="1500">
                          <a:solidFill>
                            <a:srgbClr val="000000"/>
                          </a:solidFill>
                        </a:rPr>
                        <a:t>893</a:t>
                      </a:r>
                      <a:endParaRPr lang="en-US" sz="1100"/>
                    </a:p>
                  </a:txBody>
                  <a:tcPr marL="38100" marR="38100" marT="38100" marB="38100" anchor="ctr"/>
                </a:tc>
                <a:extLst>
                  <a:ext uri="{0D108BD9-81ED-4DB2-BD59-A6C34878D82A}">
                    <a16:rowId xmlns:a16="http://schemas.microsoft.com/office/drawing/2014/main" val="10008"/>
                  </a:ext>
                </a:extLst>
              </a:tr>
              <a:tr h="469747">
                <a:tc>
                  <a:txBody>
                    <a:bodyPr/>
                    <a:lstStyle/>
                    <a:p>
                      <a:pPr algn="ctr">
                        <a:lnSpc>
                          <a:spcPts val="2100"/>
                        </a:lnSpc>
                        <a:defRPr/>
                      </a:pPr>
                      <a:r>
                        <a:rPr lang="en-US" sz="1500" dirty="0">
                          <a:solidFill>
                            <a:srgbClr val="000000"/>
                          </a:solidFill>
                        </a:rPr>
                        <a:t>Stumped</a:t>
                      </a:r>
                      <a:endParaRPr lang="en-US" sz="1100" dirty="0"/>
                    </a:p>
                  </a:txBody>
                  <a:tcPr marL="38100" marR="38100" marT="38100" marB="38100" anchor="ctr"/>
                </a:tc>
                <a:tc>
                  <a:txBody>
                    <a:bodyPr/>
                    <a:lstStyle/>
                    <a:p>
                      <a:pPr algn="ctr">
                        <a:lnSpc>
                          <a:spcPts val="2100"/>
                        </a:lnSpc>
                        <a:defRPr/>
                      </a:pPr>
                      <a:r>
                        <a:rPr lang="en-US" sz="1500" dirty="0">
                          <a:solidFill>
                            <a:srgbClr val="000000"/>
                          </a:solidFill>
                        </a:rPr>
                        <a:t>294</a:t>
                      </a:r>
                      <a:endParaRPr lang="en-US" sz="1100" dirty="0"/>
                    </a:p>
                  </a:txBody>
                  <a:tcPr marL="38100" marR="38100" marT="38100" marB="38100" anchor="ctr"/>
                </a:tc>
                <a:extLst>
                  <a:ext uri="{0D108BD9-81ED-4DB2-BD59-A6C34878D82A}">
                    <a16:rowId xmlns:a16="http://schemas.microsoft.com/office/drawing/2014/main" val="10009"/>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551919"/>
            <a:ext cx="8450971" cy="879188"/>
          </a:xfrm>
          <a:prstGeom prst="rect">
            <a:avLst/>
          </a:prstGeom>
        </p:spPr>
        <p:txBody>
          <a:bodyPr lIns="0" tIns="0" rIns="0" bIns="0" rtlCol="0" anchor="t">
            <a:spAutoFit/>
          </a:bodyPr>
          <a:lstStyle/>
          <a:p>
            <a:pPr algn="ctr">
              <a:lnSpc>
                <a:spcPts val="6931"/>
              </a:lnSpc>
            </a:pPr>
            <a:r>
              <a:rPr lang="en-US" sz="5545" spc="160" dirty="0">
                <a:solidFill>
                  <a:srgbClr val="797A1D"/>
                </a:solidFill>
                <a:latin typeface="Georgia Pro Bold"/>
              </a:rPr>
              <a:t>Additional Question 7</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3884589"/>
            <a:chOff x="0" y="0"/>
            <a:chExt cx="816496" cy="533084"/>
          </a:xfrm>
        </p:grpSpPr>
        <p:sp>
          <p:nvSpPr>
            <p:cNvPr id="16" name="Freeform 16"/>
            <p:cNvSpPr/>
            <p:nvPr/>
          </p:nvSpPr>
          <p:spPr>
            <a:xfrm>
              <a:off x="0" y="0"/>
              <a:ext cx="816496" cy="533084"/>
            </a:xfrm>
            <a:custGeom>
              <a:avLst/>
              <a:gdLst/>
              <a:ahLst/>
              <a:cxnLst/>
              <a:rect l="l" t="t" r="r" b="b"/>
              <a:pathLst>
                <a:path w="816496" h="533084">
                  <a:moveTo>
                    <a:pt x="48145" y="0"/>
                  </a:moveTo>
                  <a:lnTo>
                    <a:pt x="768351" y="0"/>
                  </a:lnTo>
                  <a:cubicBezTo>
                    <a:pt x="781120" y="0"/>
                    <a:pt x="793366" y="5072"/>
                    <a:pt x="802395" y="14101"/>
                  </a:cubicBezTo>
                  <a:cubicBezTo>
                    <a:pt x="811423" y="23130"/>
                    <a:pt x="816496" y="35376"/>
                    <a:pt x="816496" y="48145"/>
                  </a:cubicBezTo>
                  <a:lnTo>
                    <a:pt x="816496" y="484940"/>
                  </a:lnTo>
                  <a:cubicBezTo>
                    <a:pt x="816496" y="511529"/>
                    <a:pt x="794941" y="533084"/>
                    <a:pt x="768351" y="533084"/>
                  </a:cubicBezTo>
                  <a:lnTo>
                    <a:pt x="48145" y="533084"/>
                  </a:lnTo>
                  <a:cubicBezTo>
                    <a:pt x="35376" y="533084"/>
                    <a:pt x="23130" y="528012"/>
                    <a:pt x="14101" y="518983"/>
                  </a:cubicBezTo>
                  <a:cubicBezTo>
                    <a:pt x="5072" y="509954"/>
                    <a:pt x="0" y="497709"/>
                    <a:pt x="0" y="484940"/>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571184"/>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622123" y="3425273"/>
            <a:ext cx="5659564" cy="1917022"/>
          </a:xfrm>
          <a:prstGeom prst="rect">
            <a:avLst/>
          </a:prstGeom>
        </p:spPr>
        <p:txBody>
          <a:bodyPr lIns="0" tIns="0" rIns="0" bIns="0" rtlCol="0" anchor="t">
            <a:spAutoFit/>
          </a:bodyPr>
          <a:lstStyle/>
          <a:p>
            <a:pPr algn="ctr">
              <a:lnSpc>
                <a:spcPts val="3796"/>
              </a:lnSpc>
            </a:pPr>
            <a:r>
              <a:rPr lang="en-US" sz="2711">
                <a:solidFill>
                  <a:srgbClr val="FFFFF1"/>
                </a:solidFill>
                <a:latin typeface="Canva Sans"/>
              </a:rPr>
              <a:t>Write a query to get the top 5 bowlers who conceded maximum extra runs from the deliveries table</a:t>
            </a:r>
          </a:p>
        </p:txBody>
      </p:sp>
      <p:grpSp>
        <p:nvGrpSpPr>
          <p:cNvPr id="19" name="Group 19"/>
          <p:cNvGrpSpPr/>
          <p:nvPr/>
        </p:nvGrpSpPr>
        <p:grpSpPr>
          <a:xfrm>
            <a:off x="7527966" y="2108776"/>
            <a:ext cx="3086100" cy="649747"/>
            <a:chOff x="0" y="-6279"/>
            <a:chExt cx="812800" cy="171127"/>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6279"/>
              <a:ext cx="812800" cy="171127"/>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08776"/>
            <a:ext cx="2459066" cy="649747"/>
            <a:chOff x="0" y="-6279"/>
            <a:chExt cx="647655" cy="171127"/>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6279"/>
              <a:ext cx="647655" cy="171127"/>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Question 7</a:t>
              </a:r>
            </a:p>
          </p:txBody>
        </p:sp>
      </p:grpSp>
      <p:sp>
        <p:nvSpPr>
          <p:cNvPr id="25" name="Freeform 25"/>
          <p:cNvSpPr/>
          <p:nvPr/>
        </p:nvSpPr>
        <p:spPr>
          <a:xfrm>
            <a:off x="7841951" y="4412359"/>
            <a:ext cx="6282885" cy="3292534"/>
          </a:xfrm>
          <a:custGeom>
            <a:avLst/>
            <a:gdLst/>
            <a:ahLst/>
            <a:cxnLst/>
            <a:rect l="l" t="t" r="r" b="b"/>
            <a:pathLst>
              <a:path w="6282885" h="3292534">
                <a:moveTo>
                  <a:pt x="0" y="0"/>
                </a:moveTo>
                <a:lnTo>
                  <a:pt x="6282886" y="0"/>
                </a:lnTo>
                <a:lnTo>
                  <a:pt x="6282886" y="3292534"/>
                </a:lnTo>
                <a:lnTo>
                  <a:pt x="0" y="3292534"/>
                </a:lnTo>
                <a:lnTo>
                  <a:pt x="0" y="0"/>
                </a:lnTo>
                <a:close/>
              </a:path>
            </a:pathLst>
          </a:custGeom>
          <a:blipFill>
            <a:blip r:embed="rId12"/>
            <a:stretch>
              <a:fillRect t="-50441" b="-40380"/>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237286" y="3235663"/>
            <a:ext cx="8763473" cy="6461379"/>
            <a:chOff x="0" y="0"/>
            <a:chExt cx="1202617" cy="886699"/>
          </a:xfrm>
        </p:grpSpPr>
        <p:sp>
          <p:nvSpPr>
            <p:cNvPr id="7" name="Freeform 7"/>
            <p:cNvSpPr/>
            <p:nvPr/>
          </p:nvSpPr>
          <p:spPr>
            <a:xfrm>
              <a:off x="0" y="0"/>
              <a:ext cx="1202617" cy="886699"/>
            </a:xfrm>
            <a:custGeom>
              <a:avLst/>
              <a:gdLst/>
              <a:ahLst/>
              <a:cxnLst/>
              <a:rect l="l" t="t" r="r" b="b"/>
              <a:pathLst>
                <a:path w="1202617" h="886699">
                  <a:moveTo>
                    <a:pt x="40638" y="0"/>
                  </a:moveTo>
                  <a:lnTo>
                    <a:pt x="1161979" y="0"/>
                  </a:lnTo>
                  <a:cubicBezTo>
                    <a:pt x="1184422" y="0"/>
                    <a:pt x="1202617" y="18194"/>
                    <a:pt x="1202617" y="40638"/>
                  </a:cubicBezTo>
                  <a:lnTo>
                    <a:pt x="1202617" y="846061"/>
                  </a:lnTo>
                  <a:cubicBezTo>
                    <a:pt x="1202617" y="868505"/>
                    <a:pt x="1184422" y="886699"/>
                    <a:pt x="1161979" y="886699"/>
                  </a:cubicBezTo>
                  <a:lnTo>
                    <a:pt x="40638" y="886699"/>
                  </a:lnTo>
                  <a:cubicBezTo>
                    <a:pt x="18194" y="886699"/>
                    <a:pt x="0" y="868505"/>
                    <a:pt x="0" y="846061"/>
                  </a:cubicBezTo>
                  <a:lnTo>
                    <a:pt x="0" y="40638"/>
                  </a:lnTo>
                  <a:cubicBezTo>
                    <a:pt x="0" y="18194"/>
                    <a:pt x="18194" y="0"/>
                    <a:pt x="40638" y="0"/>
                  </a:cubicBezTo>
                  <a:close/>
                </a:path>
              </a:pathLst>
            </a:custGeom>
            <a:solidFill>
              <a:srgbClr val="DEDD91"/>
            </a:solidFill>
            <a:ln cap="rnd">
              <a:noFill/>
              <a:prstDash val="solid"/>
              <a:round/>
            </a:ln>
          </p:spPr>
        </p:sp>
        <p:sp>
          <p:nvSpPr>
            <p:cNvPr id="8" name="TextBox 8"/>
            <p:cNvSpPr txBox="1"/>
            <p:nvPr/>
          </p:nvSpPr>
          <p:spPr>
            <a:xfrm>
              <a:off x="0" y="-38100"/>
              <a:ext cx="1202617" cy="92479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3712018"/>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39714"/>
            <a:ext cx="8495798" cy="1431985"/>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030824" y="183857"/>
            <a:ext cx="339607" cy="339607"/>
          </a:xfrm>
          <a:custGeom>
            <a:avLst/>
            <a:gdLst/>
            <a:ahLst/>
            <a:cxnLst/>
            <a:rect l="l" t="t" r="r" b="b"/>
            <a:pathLst>
              <a:path w="339607" h="339607">
                <a:moveTo>
                  <a:pt x="0" y="0"/>
                </a:moveTo>
                <a:lnTo>
                  <a:pt x="339607" y="0"/>
                </a:lnTo>
                <a:lnTo>
                  <a:pt x="339607" y="339606"/>
                </a:lnTo>
                <a:lnTo>
                  <a:pt x="0" y="3396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9503510" y="1582503"/>
            <a:ext cx="339607" cy="339607"/>
          </a:xfrm>
          <a:custGeom>
            <a:avLst/>
            <a:gdLst/>
            <a:ahLst/>
            <a:cxnLst/>
            <a:rect l="l" t="t" r="r" b="b"/>
            <a:pathLst>
              <a:path w="339607" h="339607">
                <a:moveTo>
                  <a:pt x="0" y="0"/>
                </a:moveTo>
                <a:lnTo>
                  <a:pt x="339607" y="0"/>
                </a:lnTo>
                <a:lnTo>
                  <a:pt x="339607" y="339607"/>
                </a:lnTo>
                <a:lnTo>
                  <a:pt x="0" y="3396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1370172" y="3293810"/>
            <a:ext cx="8770494" cy="5781227"/>
          </a:xfrm>
          <a:prstGeom prst="rect">
            <a:avLst/>
          </a:prstGeom>
        </p:spPr>
      </p:pic>
      <p:grpSp>
        <p:nvGrpSpPr>
          <p:cNvPr id="16" name="Group 16"/>
          <p:cNvGrpSpPr/>
          <p:nvPr/>
        </p:nvGrpSpPr>
        <p:grpSpPr>
          <a:xfrm>
            <a:off x="10441544" y="2065205"/>
            <a:ext cx="6980247" cy="4687393"/>
            <a:chOff x="0" y="0"/>
            <a:chExt cx="957903" cy="643254"/>
          </a:xfrm>
        </p:grpSpPr>
        <p:sp>
          <p:nvSpPr>
            <p:cNvPr id="17" name="Freeform 17"/>
            <p:cNvSpPr/>
            <p:nvPr/>
          </p:nvSpPr>
          <p:spPr>
            <a:xfrm>
              <a:off x="0" y="0"/>
              <a:ext cx="957903" cy="643254"/>
            </a:xfrm>
            <a:custGeom>
              <a:avLst/>
              <a:gdLst/>
              <a:ahLst/>
              <a:cxnLst/>
              <a:rect l="l" t="t" r="r" b="b"/>
              <a:pathLst>
                <a:path w="957903" h="643254">
                  <a:moveTo>
                    <a:pt x="51019" y="0"/>
                  </a:moveTo>
                  <a:lnTo>
                    <a:pt x="906884" y="0"/>
                  </a:lnTo>
                  <a:cubicBezTo>
                    <a:pt x="920415" y="0"/>
                    <a:pt x="933392" y="5375"/>
                    <a:pt x="942960" y="14943"/>
                  </a:cubicBezTo>
                  <a:cubicBezTo>
                    <a:pt x="952528" y="24511"/>
                    <a:pt x="957903" y="37488"/>
                    <a:pt x="957903" y="51019"/>
                  </a:cubicBezTo>
                  <a:lnTo>
                    <a:pt x="957903" y="592234"/>
                  </a:lnTo>
                  <a:cubicBezTo>
                    <a:pt x="957903" y="620412"/>
                    <a:pt x="935061" y="643254"/>
                    <a:pt x="906884" y="643254"/>
                  </a:cubicBezTo>
                  <a:lnTo>
                    <a:pt x="51019" y="643254"/>
                  </a:lnTo>
                  <a:cubicBezTo>
                    <a:pt x="37488" y="643254"/>
                    <a:pt x="24511" y="637879"/>
                    <a:pt x="14943" y="628310"/>
                  </a:cubicBezTo>
                  <a:cubicBezTo>
                    <a:pt x="5375" y="618743"/>
                    <a:pt x="0" y="605765"/>
                    <a:pt x="0" y="592234"/>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681354"/>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189843" y="589669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10845568" y="1752306"/>
            <a:ext cx="3086100" cy="625798"/>
            <a:chOff x="0" y="0"/>
            <a:chExt cx="812800" cy="164819"/>
          </a:xfrm>
        </p:grpSpPr>
        <p:sp>
          <p:nvSpPr>
            <p:cNvPr id="22" name="Freeform 22"/>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3" name="TextBox 23"/>
            <p:cNvSpPr txBox="1"/>
            <p:nvPr/>
          </p:nvSpPr>
          <p:spPr>
            <a:xfrm>
              <a:off x="0" y="0"/>
              <a:ext cx="812800" cy="16481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4" name="TextBox 24"/>
          <p:cNvSpPr txBox="1"/>
          <p:nvPr/>
        </p:nvSpPr>
        <p:spPr>
          <a:xfrm>
            <a:off x="2580662" y="664044"/>
            <a:ext cx="7679176" cy="783324"/>
          </a:xfrm>
          <a:prstGeom prst="rect">
            <a:avLst/>
          </a:prstGeom>
        </p:spPr>
        <p:txBody>
          <a:bodyPr lIns="0" tIns="0" rIns="0" bIns="0" rtlCol="0" anchor="t">
            <a:spAutoFit/>
          </a:bodyPr>
          <a:lstStyle/>
          <a:p>
            <a:pPr algn="ctr">
              <a:lnSpc>
                <a:spcPts val="6298"/>
              </a:lnSpc>
            </a:pPr>
            <a:r>
              <a:rPr lang="en-US" sz="5038" spc="146" dirty="0">
                <a:solidFill>
                  <a:srgbClr val="797A1D"/>
                </a:solidFill>
                <a:latin typeface="Georgia Pro Bold"/>
              </a:rPr>
              <a:t>Additional Question 7</a:t>
            </a:r>
          </a:p>
        </p:txBody>
      </p:sp>
      <p:grpSp>
        <p:nvGrpSpPr>
          <p:cNvPr id="25" name="Group 25"/>
          <p:cNvGrpSpPr/>
          <p:nvPr/>
        </p:nvGrpSpPr>
        <p:grpSpPr>
          <a:xfrm>
            <a:off x="6601944" y="2896979"/>
            <a:ext cx="3086100" cy="651583"/>
            <a:chOff x="0" y="-6791"/>
            <a:chExt cx="812800" cy="171610"/>
          </a:xfrm>
        </p:grpSpPr>
        <p:sp>
          <p:nvSpPr>
            <p:cNvPr id="26" name="Freeform 26"/>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7" name="TextBox 27"/>
            <p:cNvSpPr txBox="1"/>
            <p:nvPr/>
          </p:nvSpPr>
          <p:spPr>
            <a:xfrm>
              <a:off x="0" y="-6791"/>
              <a:ext cx="812800" cy="17161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sp>
        <p:nvSpPr>
          <p:cNvPr id="28" name="Rectangle: Rounded Corners 27">
            <a:extLst>
              <a:ext uri="{FF2B5EF4-FFF2-40B4-BE49-F238E27FC236}">
                <a16:creationId xmlns:a16="http://schemas.microsoft.com/office/drawing/2014/main" id="{DAF90EC3-5A45-8A13-C564-76D7A473C6F3}"/>
              </a:ext>
            </a:extLst>
          </p:cNvPr>
          <p:cNvSpPr/>
          <p:nvPr/>
        </p:nvSpPr>
        <p:spPr>
          <a:xfrm>
            <a:off x="11326044" y="2857500"/>
            <a:ext cx="5724670"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20" name="Table 20"/>
          <p:cNvGraphicFramePr>
            <a:graphicFrameLocks noGrp="1"/>
          </p:cNvGraphicFramePr>
          <p:nvPr>
            <p:extLst>
              <p:ext uri="{D42A27DB-BD31-4B8C-83A1-F6EECF244321}">
                <p14:modId xmlns:p14="http://schemas.microsoft.com/office/powerpoint/2010/main" val="286257717"/>
              </p:ext>
            </p:extLst>
          </p:nvPr>
        </p:nvGraphicFramePr>
        <p:xfrm>
          <a:off x="10807485" y="2706111"/>
          <a:ext cx="6382358" cy="3463828"/>
        </p:xfrm>
        <a:graphic>
          <a:graphicData uri="http://schemas.openxmlformats.org/drawingml/2006/table">
            <a:tbl>
              <a:tblPr>
                <a:tableStyleId>{2D5ABB26-0587-4C30-8999-92F81FD0307C}</a:tableStyleId>
              </a:tblPr>
              <a:tblGrid>
                <a:gridCol w="4031110">
                  <a:extLst>
                    <a:ext uri="{9D8B030D-6E8A-4147-A177-3AD203B41FA5}">
                      <a16:colId xmlns:a16="http://schemas.microsoft.com/office/drawing/2014/main" val="20000"/>
                    </a:ext>
                  </a:extLst>
                </a:gridCol>
                <a:gridCol w="2351248">
                  <a:extLst>
                    <a:ext uri="{9D8B030D-6E8A-4147-A177-3AD203B41FA5}">
                      <a16:colId xmlns:a16="http://schemas.microsoft.com/office/drawing/2014/main" val="20001"/>
                    </a:ext>
                  </a:extLst>
                </a:gridCol>
              </a:tblGrid>
              <a:tr h="873743">
                <a:tc>
                  <a:txBody>
                    <a:bodyPr/>
                    <a:lstStyle/>
                    <a:p>
                      <a:pPr algn="ctr">
                        <a:lnSpc>
                          <a:spcPts val="2100"/>
                        </a:lnSpc>
                        <a:defRPr/>
                      </a:pPr>
                      <a:r>
                        <a:rPr lang="en-US" sz="1500" dirty="0">
                          <a:solidFill>
                            <a:schemeClr val="bg1"/>
                          </a:solidFill>
                        </a:rPr>
                        <a:t>Bowler</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Total Extra Runs</a:t>
                      </a:r>
                      <a:endParaRPr lang="en-US" sz="1100" dirty="0">
                        <a:solidFill>
                          <a:schemeClr val="bg1"/>
                        </a:solidFill>
                      </a:endParaRPr>
                    </a:p>
                  </a:txBody>
                  <a:tcPr marL="38100" marR="38100" marT="38100" marB="38100" anchor="ctr"/>
                </a:tc>
                <a:extLst>
                  <a:ext uri="{0D108BD9-81ED-4DB2-BD59-A6C34878D82A}">
                    <a16:rowId xmlns:a16="http://schemas.microsoft.com/office/drawing/2014/main" val="10000"/>
                  </a:ext>
                </a:extLst>
              </a:tr>
              <a:tr h="456282">
                <a:tc>
                  <a:txBody>
                    <a:bodyPr/>
                    <a:lstStyle/>
                    <a:p>
                      <a:pPr algn="ctr">
                        <a:lnSpc>
                          <a:spcPts val="2100"/>
                        </a:lnSpc>
                        <a:defRPr/>
                      </a:pPr>
                      <a:r>
                        <a:rPr lang="en-US" sz="1500">
                          <a:solidFill>
                            <a:srgbClr val="000000"/>
                          </a:solidFill>
                        </a:rPr>
                        <a:t>SL Malinga</a:t>
                      </a:r>
                      <a:endParaRPr lang="en-US" sz="1100"/>
                    </a:p>
                  </a:txBody>
                  <a:tcPr marL="38100" marR="38100" marT="38100" marB="38100" anchor="ctr"/>
                </a:tc>
                <a:tc>
                  <a:txBody>
                    <a:bodyPr/>
                    <a:lstStyle/>
                    <a:p>
                      <a:pPr algn="ctr">
                        <a:lnSpc>
                          <a:spcPts val="2100"/>
                        </a:lnSpc>
                        <a:defRPr/>
                      </a:pPr>
                      <a:r>
                        <a:rPr lang="en-US" sz="1500">
                          <a:solidFill>
                            <a:srgbClr val="000000"/>
                          </a:solidFill>
                        </a:rPr>
                        <a:t>293</a:t>
                      </a:r>
                      <a:endParaRPr lang="en-US" sz="1100"/>
                    </a:p>
                  </a:txBody>
                  <a:tcPr marL="38100" marR="38100" marT="38100" marB="38100" anchor="ctr"/>
                </a:tc>
                <a:extLst>
                  <a:ext uri="{0D108BD9-81ED-4DB2-BD59-A6C34878D82A}">
                    <a16:rowId xmlns:a16="http://schemas.microsoft.com/office/drawing/2014/main" val="10001"/>
                  </a:ext>
                </a:extLst>
              </a:tr>
              <a:tr h="764957">
                <a:tc>
                  <a:txBody>
                    <a:bodyPr/>
                    <a:lstStyle/>
                    <a:p>
                      <a:pPr algn="ctr">
                        <a:lnSpc>
                          <a:spcPts val="2100"/>
                        </a:lnSpc>
                        <a:defRPr/>
                      </a:pPr>
                      <a:r>
                        <a:rPr lang="en-US" sz="1500" dirty="0">
                          <a:solidFill>
                            <a:srgbClr val="000000"/>
                          </a:solidFill>
                        </a:rPr>
                        <a:t>P Kumar</a:t>
                      </a:r>
                      <a:endParaRPr lang="en-US" sz="1100" dirty="0"/>
                    </a:p>
                  </a:txBody>
                  <a:tcPr marL="38100" marR="38100" marT="38100" marB="38100" anchor="ctr"/>
                </a:tc>
                <a:tc>
                  <a:txBody>
                    <a:bodyPr/>
                    <a:lstStyle/>
                    <a:p>
                      <a:pPr algn="ctr">
                        <a:lnSpc>
                          <a:spcPts val="2100"/>
                        </a:lnSpc>
                        <a:defRPr/>
                      </a:pPr>
                      <a:r>
                        <a:rPr lang="en-US" sz="1500">
                          <a:solidFill>
                            <a:srgbClr val="000000"/>
                          </a:solidFill>
                        </a:rPr>
                        <a:t>236</a:t>
                      </a:r>
                      <a:endParaRPr lang="en-US" sz="1100"/>
                    </a:p>
                  </a:txBody>
                  <a:tcPr marL="38100" marR="38100" marT="38100" marB="38100" anchor="ctr"/>
                </a:tc>
                <a:extLst>
                  <a:ext uri="{0D108BD9-81ED-4DB2-BD59-A6C34878D82A}">
                    <a16:rowId xmlns:a16="http://schemas.microsoft.com/office/drawing/2014/main" val="10002"/>
                  </a:ext>
                </a:extLst>
              </a:tr>
              <a:tr h="456282">
                <a:tc>
                  <a:txBody>
                    <a:bodyPr/>
                    <a:lstStyle/>
                    <a:p>
                      <a:pPr algn="ctr">
                        <a:lnSpc>
                          <a:spcPts val="2100"/>
                        </a:lnSpc>
                        <a:defRPr/>
                      </a:pPr>
                      <a:r>
                        <a:rPr lang="en-US" sz="1500">
                          <a:solidFill>
                            <a:srgbClr val="000000"/>
                          </a:solidFill>
                        </a:rPr>
                        <a:t>UT Yadav</a:t>
                      </a:r>
                      <a:endParaRPr lang="en-US" sz="1100"/>
                    </a:p>
                  </a:txBody>
                  <a:tcPr marL="38100" marR="38100" marT="38100" marB="38100" anchor="ctr"/>
                </a:tc>
                <a:tc>
                  <a:txBody>
                    <a:bodyPr/>
                    <a:lstStyle/>
                    <a:p>
                      <a:pPr algn="ctr">
                        <a:lnSpc>
                          <a:spcPts val="2100"/>
                        </a:lnSpc>
                        <a:defRPr/>
                      </a:pPr>
                      <a:r>
                        <a:rPr lang="en-US" sz="1500">
                          <a:solidFill>
                            <a:srgbClr val="000000"/>
                          </a:solidFill>
                        </a:rPr>
                        <a:t>226</a:t>
                      </a:r>
                      <a:endParaRPr lang="en-US" sz="1100"/>
                    </a:p>
                  </a:txBody>
                  <a:tcPr marL="38100" marR="38100" marT="38100" marB="38100" anchor="ctr"/>
                </a:tc>
                <a:extLst>
                  <a:ext uri="{0D108BD9-81ED-4DB2-BD59-A6C34878D82A}">
                    <a16:rowId xmlns:a16="http://schemas.microsoft.com/office/drawing/2014/main" val="10003"/>
                  </a:ext>
                </a:extLst>
              </a:tr>
              <a:tr h="456282">
                <a:tc>
                  <a:txBody>
                    <a:bodyPr/>
                    <a:lstStyle/>
                    <a:p>
                      <a:pPr algn="ctr">
                        <a:lnSpc>
                          <a:spcPts val="2100"/>
                        </a:lnSpc>
                        <a:defRPr/>
                      </a:pPr>
                      <a:r>
                        <a:rPr lang="en-US" sz="1500">
                          <a:solidFill>
                            <a:srgbClr val="000000"/>
                          </a:solidFill>
                        </a:rPr>
                        <a:t>DJ Bravo</a:t>
                      </a:r>
                      <a:endParaRPr lang="en-US" sz="1100"/>
                    </a:p>
                  </a:txBody>
                  <a:tcPr marL="38100" marR="38100" marT="38100" marB="38100" anchor="ctr"/>
                </a:tc>
                <a:tc>
                  <a:txBody>
                    <a:bodyPr/>
                    <a:lstStyle/>
                    <a:p>
                      <a:pPr algn="ctr">
                        <a:lnSpc>
                          <a:spcPts val="2100"/>
                        </a:lnSpc>
                        <a:defRPr/>
                      </a:pPr>
                      <a:r>
                        <a:rPr lang="en-US" sz="1500">
                          <a:solidFill>
                            <a:srgbClr val="000000"/>
                          </a:solidFill>
                        </a:rPr>
                        <a:t>210</a:t>
                      </a:r>
                      <a:endParaRPr lang="en-US" sz="1100"/>
                    </a:p>
                  </a:txBody>
                  <a:tcPr marL="38100" marR="38100" marT="38100" marB="38100" anchor="ctr"/>
                </a:tc>
                <a:extLst>
                  <a:ext uri="{0D108BD9-81ED-4DB2-BD59-A6C34878D82A}">
                    <a16:rowId xmlns:a16="http://schemas.microsoft.com/office/drawing/2014/main" val="10004"/>
                  </a:ext>
                </a:extLst>
              </a:tr>
              <a:tr h="456282">
                <a:tc>
                  <a:txBody>
                    <a:bodyPr/>
                    <a:lstStyle/>
                    <a:p>
                      <a:pPr algn="ctr">
                        <a:lnSpc>
                          <a:spcPts val="2100"/>
                        </a:lnSpc>
                        <a:defRPr/>
                      </a:pPr>
                      <a:r>
                        <a:rPr lang="en-US" sz="1500">
                          <a:solidFill>
                            <a:srgbClr val="000000"/>
                          </a:solidFill>
                        </a:rPr>
                        <a:t>B Kumar</a:t>
                      </a:r>
                      <a:endParaRPr lang="en-US" sz="1100"/>
                    </a:p>
                  </a:txBody>
                  <a:tcPr marL="38100" marR="38100" marT="38100" marB="38100" anchor="ctr"/>
                </a:tc>
                <a:tc>
                  <a:txBody>
                    <a:bodyPr/>
                    <a:lstStyle/>
                    <a:p>
                      <a:pPr algn="ctr">
                        <a:lnSpc>
                          <a:spcPts val="2100"/>
                        </a:lnSpc>
                        <a:defRPr/>
                      </a:pPr>
                      <a:r>
                        <a:rPr lang="en-US" sz="1500" dirty="0">
                          <a:solidFill>
                            <a:srgbClr val="000000"/>
                          </a:solidFill>
                        </a:rPr>
                        <a:t>201</a:t>
                      </a:r>
                      <a:endParaRPr lang="en-US" sz="1100" dirty="0"/>
                    </a:p>
                  </a:txBody>
                  <a:tcPr marL="38100" marR="38100" marT="38100" marB="381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2135" y="6751901"/>
            <a:ext cx="2906299" cy="4114800"/>
          </a:xfrm>
          <a:custGeom>
            <a:avLst/>
            <a:gdLst/>
            <a:ahLst/>
            <a:cxnLst/>
            <a:rect l="l" t="t" r="r" b="b"/>
            <a:pathLst>
              <a:path w="2906299" h="4114800">
                <a:moveTo>
                  <a:pt x="0" y="0"/>
                </a:moveTo>
                <a:lnTo>
                  <a:pt x="2906298" y="0"/>
                </a:lnTo>
                <a:lnTo>
                  <a:pt x="29062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334945" y="263079"/>
            <a:ext cx="9405423" cy="1585305"/>
            <a:chOff x="0" y="0"/>
            <a:chExt cx="3056484" cy="515177"/>
          </a:xfrm>
        </p:grpSpPr>
        <p:sp>
          <p:nvSpPr>
            <p:cNvPr id="6" name="Freeform 6"/>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7" name="TextBox 7"/>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19822" y="625467"/>
            <a:ext cx="9835669" cy="860528"/>
          </a:xfrm>
          <a:prstGeom prst="rect">
            <a:avLst/>
          </a:prstGeom>
        </p:spPr>
        <p:txBody>
          <a:bodyPr lIns="0" tIns="0" rIns="0" bIns="0" rtlCol="0" anchor="t">
            <a:spAutoFit/>
          </a:bodyPr>
          <a:lstStyle/>
          <a:p>
            <a:pPr algn="ctr">
              <a:lnSpc>
                <a:spcPts val="6854"/>
              </a:lnSpc>
            </a:pPr>
            <a:r>
              <a:rPr lang="en-US" sz="5483" spc="159" dirty="0">
                <a:solidFill>
                  <a:srgbClr val="797A1D"/>
                </a:solidFill>
                <a:latin typeface="Georgia Pro Bold"/>
              </a:rPr>
              <a:t>Additional Question 8</a:t>
            </a:r>
          </a:p>
        </p:txBody>
      </p:sp>
      <p:sp>
        <p:nvSpPr>
          <p:cNvPr id="9" name="Freeform 9"/>
          <p:cNvSpPr/>
          <p:nvPr/>
        </p:nvSpPr>
        <p:spPr>
          <a:xfrm rot="-296771" flipH="1">
            <a:off x="16620392" y="559236"/>
            <a:ext cx="2455443" cy="3476469"/>
          </a:xfrm>
          <a:custGeom>
            <a:avLst/>
            <a:gdLst/>
            <a:ahLst/>
            <a:cxnLst/>
            <a:rect l="l" t="t" r="r" b="b"/>
            <a:pathLst>
              <a:path w="2455443" h="3476469">
                <a:moveTo>
                  <a:pt x="2455443" y="0"/>
                </a:moveTo>
                <a:lnTo>
                  <a:pt x="0" y="0"/>
                </a:lnTo>
                <a:lnTo>
                  <a:pt x="0" y="3476469"/>
                </a:lnTo>
                <a:lnTo>
                  <a:pt x="2455443" y="3476469"/>
                </a:lnTo>
                <a:lnTo>
                  <a:pt x="245544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401250" y="98254"/>
            <a:ext cx="375967" cy="375967"/>
          </a:xfrm>
          <a:custGeom>
            <a:avLst/>
            <a:gdLst/>
            <a:ahLst/>
            <a:cxnLst/>
            <a:rect l="l" t="t" r="r" b="b"/>
            <a:pathLst>
              <a:path w="375967" h="375967">
                <a:moveTo>
                  <a:pt x="0" y="0"/>
                </a:moveTo>
                <a:lnTo>
                  <a:pt x="375967" y="0"/>
                </a:lnTo>
                <a:lnTo>
                  <a:pt x="375967" y="375968"/>
                </a:lnTo>
                <a:lnTo>
                  <a:pt x="0" y="375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764401" y="1632105"/>
            <a:ext cx="375967" cy="375967"/>
          </a:xfrm>
          <a:custGeom>
            <a:avLst/>
            <a:gdLst/>
            <a:ahLst/>
            <a:cxnLst/>
            <a:rect l="l" t="t" r="r" b="b"/>
            <a:pathLst>
              <a:path w="375967" h="375967">
                <a:moveTo>
                  <a:pt x="0" y="0"/>
                </a:moveTo>
                <a:lnTo>
                  <a:pt x="375967" y="0"/>
                </a:lnTo>
                <a:lnTo>
                  <a:pt x="375967" y="375967"/>
                </a:lnTo>
                <a:lnTo>
                  <a:pt x="0" y="3759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1290296" y="2351341"/>
            <a:ext cx="14927805" cy="2500102"/>
            <a:chOff x="0" y="0"/>
            <a:chExt cx="2048552" cy="343090"/>
          </a:xfrm>
        </p:grpSpPr>
        <p:sp>
          <p:nvSpPr>
            <p:cNvPr id="13" name="Freeform 13"/>
            <p:cNvSpPr/>
            <p:nvPr/>
          </p:nvSpPr>
          <p:spPr>
            <a:xfrm>
              <a:off x="0" y="0"/>
              <a:ext cx="2048552" cy="343090"/>
            </a:xfrm>
            <a:custGeom>
              <a:avLst/>
              <a:gdLst/>
              <a:ahLst/>
              <a:cxnLst/>
              <a:rect l="l" t="t" r="r" b="b"/>
              <a:pathLst>
                <a:path w="2048552" h="343090">
                  <a:moveTo>
                    <a:pt x="23857" y="0"/>
                  </a:moveTo>
                  <a:lnTo>
                    <a:pt x="2024695" y="0"/>
                  </a:lnTo>
                  <a:cubicBezTo>
                    <a:pt x="2031022" y="0"/>
                    <a:pt x="2037090" y="2513"/>
                    <a:pt x="2041564" y="6987"/>
                  </a:cubicBezTo>
                  <a:cubicBezTo>
                    <a:pt x="2046038" y="11461"/>
                    <a:pt x="2048552" y="17530"/>
                    <a:pt x="2048552" y="23857"/>
                  </a:cubicBezTo>
                  <a:lnTo>
                    <a:pt x="2048552" y="319234"/>
                  </a:lnTo>
                  <a:cubicBezTo>
                    <a:pt x="2048552" y="325561"/>
                    <a:pt x="2046038" y="331629"/>
                    <a:pt x="2041564" y="336103"/>
                  </a:cubicBezTo>
                  <a:cubicBezTo>
                    <a:pt x="2037090" y="340577"/>
                    <a:pt x="2031022" y="343090"/>
                    <a:pt x="2024695" y="343090"/>
                  </a:cubicBezTo>
                  <a:lnTo>
                    <a:pt x="23857" y="343090"/>
                  </a:lnTo>
                  <a:cubicBezTo>
                    <a:pt x="17530" y="343090"/>
                    <a:pt x="11461" y="340577"/>
                    <a:pt x="6987" y="336103"/>
                  </a:cubicBezTo>
                  <a:cubicBezTo>
                    <a:pt x="2513" y="331629"/>
                    <a:pt x="0" y="325561"/>
                    <a:pt x="0" y="319234"/>
                  </a:cubicBezTo>
                  <a:lnTo>
                    <a:pt x="0" y="23857"/>
                  </a:lnTo>
                  <a:cubicBezTo>
                    <a:pt x="0" y="17530"/>
                    <a:pt x="2513" y="11461"/>
                    <a:pt x="6987" y="6987"/>
                  </a:cubicBezTo>
                  <a:cubicBezTo>
                    <a:pt x="11461" y="2513"/>
                    <a:pt x="17530" y="0"/>
                    <a:pt x="23857" y="0"/>
                  </a:cubicBezTo>
                  <a:close/>
                </a:path>
              </a:pathLst>
            </a:custGeom>
            <a:solidFill>
              <a:srgbClr val="DEDD91"/>
            </a:solidFill>
            <a:ln cap="rnd">
              <a:noFill/>
              <a:prstDash val="solid"/>
              <a:round/>
            </a:ln>
          </p:spPr>
        </p:sp>
        <p:sp>
          <p:nvSpPr>
            <p:cNvPr id="14" name="TextBox 14"/>
            <p:cNvSpPr txBox="1"/>
            <p:nvPr/>
          </p:nvSpPr>
          <p:spPr>
            <a:xfrm>
              <a:off x="0" y="-38100"/>
              <a:ext cx="2048552" cy="38119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725658" y="2050206"/>
            <a:ext cx="3086100" cy="633902"/>
            <a:chOff x="0" y="-2106"/>
            <a:chExt cx="812800" cy="166954"/>
          </a:xfrm>
        </p:grpSpPr>
        <p:sp>
          <p:nvSpPr>
            <p:cNvPr id="16" name="Freeform 16"/>
            <p:cNvSpPr/>
            <p:nvPr/>
          </p:nvSpPr>
          <p:spPr>
            <a:xfrm>
              <a:off x="0" y="0"/>
              <a:ext cx="812800" cy="164848"/>
            </a:xfrm>
            <a:custGeom>
              <a:avLst/>
              <a:gdLst/>
              <a:ahLst/>
              <a:cxnLst/>
              <a:rect l="l" t="t" r="r" b="b"/>
              <a:pathLst>
                <a:path w="812800" h="164848">
                  <a:moveTo>
                    <a:pt x="82424" y="0"/>
                  </a:moveTo>
                  <a:lnTo>
                    <a:pt x="730376" y="0"/>
                  </a:lnTo>
                  <a:cubicBezTo>
                    <a:pt x="775898" y="0"/>
                    <a:pt x="812800" y="36902"/>
                    <a:pt x="812800" y="82424"/>
                  </a:cubicBezTo>
                  <a:lnTo>
                    <a:pt x="812800" y="82424"/>
                  </a:lnTo>
                  <a:cubicBezTo>
                    <a:pt x="812800" y="104284"/>
                    <a:pt x="804116" y="125249"/>
                    <a:pt x="788659" y="140706"/>
                  </a:cubicBezTo>
                  <a:cubicBezTo>
                    <a:pt x="773201" y="156164"/>
                    <a:pt x="752236" y="164848"/>
                    <a:pt x="730376" y="164848"/>
                  </a:cubicBezTo>
                  <a:lnTo>
                    <a:pt x="82424" y="164848"/>
                  </a:lnTo>
                  <a:cubicBezTo>
                    <a:pt x="36902" y="164848"/>
                    <a:pt x="0" y="127945"/>
                    <a:pt x="0" y="82424"/>
                  </a:cubicBezTo>
                  <a:lnTo>
                    <a:pt x="0" y="82424"/>
                  </a:lnTo>
                  <a:cubicBezTo>
                    <a:pt x="0" y="36902"/>
                    <a:pt x="36902" y="0"/>
                    <a:pt x="82424" y="0"/>
                  </a:cubicBezTo>
                  <a:close/>
                </a:path>
              </a:pathLst>
            </a:custGeom>
            <a:solidFill>
              <a:srgbClr val="797A1D"/>
            </a:solidFill>
          </p:spPr>
        </p:sp>
        <p:sp>
          <p:nvSpPr>
            <p:cNvPr id="17" name="TextBox 17"/>
            <p:cNvSpPr txBox="1"/>
            <p:nvPr/>
          </p:nvSpPr>
          <p:spPr>
            <a:xfrm>
              <a:off x="0" y="-2106"/>
              <a:ext cx="812800" cy="166954"/>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a:rPr>
                <a:t>Question 8</a:t>
              </a:r>
            </a:p>
          </p:txBody>
        </p:sp>
      </p:grpSp>
      <p:grpSp>
        <p:nvGrpSpPr>
          <p:cNvPr id="18" name="Group 18"/>
          <p:cNvGrpSpPr/>
          <p:nvPr/>
        </p:nvGrpSpPr>
        <p:grpSpPr>
          <a:xfrm>
            <a:off x="1983860" y="5430213"/>
            <a:ext cx="13918540" cy="4620359"/>
            <a:chOff x="0" y="0"/>
            <a:chExt cx="1910050" cy="634055"/>
          </a:xfrm>
        </p:grpSpPr>
        <p:sp>
          <p:nvSpPr>
            <p:cNvPr id="19" name="Freeform 19"/>
            <p:cNvSpPr/>
            <p:nvPr/>
          </p:nvSpPr>
          <p:spPr>
            <a:xfrm>
              <a:off x="0" y="0"/>
              <a:ext cx="1910049" cy="634055"/>
            </a:xfrm>
            <a:custGeom>
              <a:avLst/>
              <a:gdLst/>
              <a:ahLst/>
              <a:cxnLst/>
              <a:rect l="l" t="t" r="r" b="b"/>
              <a:pathLst>
                <a:path w="1910049" h="634055">
                  <a:moveTo>
                    <a:pt x="25587" y="0"/>
                  </a:moveTo>
                  <a:lnTo>
                    <a:pt x="1884463" y="0"/>
                  </a:lnTo>
                  <a:cubicBezTo>
                    <a:pt x="1891249" y="0"/>
                    <a:pt x="1897757" y="2696"/>
                    <a:pt x="1902555" y="7494"/>
                  </a:cubicBezTo>
                  <a:cubicBezTo>
                    <a:pt x="1907354" y="12293"/>
                    <a:pt x="1910049" y="18801"/>
                    <a:pt x="1910049" y="25587"/>
                  </a:cubicBezTo>
                  <a:lnTo>
                    <a:pt x="1910049" y="608468"/>
                  </a:lnTo>
                  <a:cubicBezTo>
                    <a:pt x="1910049" y="615254"/>
                    <a:pt x="1907354" y="621762"/>
                    <a:pt x="1902555" y="626560"/>
                  </a:cubicBezTo>
                  <a:cubicBezTo>
                    <a:pt x="1897757" y="631359"/>
                    <a:pt x="1891249" y="634055"/>
                    <a:pt x="1884463" y="634055"/>
                  </a:cubicBezTo>
                  <a:lnTo>
                    <a:pt x="25587" y="634055"/>
                  </a:lnTo>
                  <a:cubicBezTo>
                    <a:pt x="11456" y="634055"/>
                    <a:pt x="0" y="622599"/>
                    <a:pt x="0" y="608468"/>
                  </a:cubicBezTo>
                  <a:lnTo>
                    <a:pt x="0" y="25587"/>
                  </a:lnTo>
                  <a:cubicBezTo>
                    <a:pt x="0" y="18801"/>
                    <a:pt x="2696" y="12293"/>
                    <a:pt x="7494" y="7494"/>
                  </a:cubicBezTo>
                  <a:cubicBezTo>
                    <a:pt x="12293" y="2696"/>
                    <a:pt x="18801" y="0"/>
                    <a:pt x="25587" y="0"/>
                  </a:cubicBezTo>
                  <a:close/>
                </a:path>
              </a:pathLst>
            </a:custGeom>
            <a:solidFill>
              <a:srgbClr val="FFF2B7"/>
            </a:solidFill>
            <a:ln cap="rnd">
              <a:noFill/>
              <a:prstDash val="solid"/>
              <a:round/>
            </a:ln>
          </p:spPr>
        </p:sp>
        <p:sp>
          <p:nvSpPr>
            <p:cNvPr id="20" name="TextBox 20"/>
            <p:cNvSpPr txBox="1"/>
            <p:nvPr/>
          </p:nvSpPr>
          <p:spPr>
            <a:xfrm>
              <a:off x="0" y="-38100"/>
              <a:ext cx="1910050" cy="67215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2305161" y="5194344"/>
            <a:ext cx="3086100" cy="625906"/>
            <a:chOff x="0" y="0"/>
            <a:chExt cx="812800" cy="164848"/>
          </a:xfrm>
        </p:grpSpPr>
        <p:sp>
          <p:nvSpPr>
            <p:cNvPr id="22" name="Freeform 22"/>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3" name="TextBox 23"/>
            <p:cNvSpPr txBox="1"/>
            <p:nvPr/>
          </p:nvSpPr>
          <p:spPr>
            <a:xfrm>
              <a:off x="0" y="0"/>
              <a:ext cx="812800"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sp>
        <p:nvSpPr>
          <p:cNvPr id="24" name="Freeform 24"/>
          <p:cNvSpPr/>
          <p:nvPr/>
        </p:nvSpPr>
        <p:spPr>
          <a:xfrm>
            <a:off x="1058349" y="3903138"/>
            <a:ext cx="463896" cy="463896"/>
          </a:xfrm>
          <a:custGeom>
            <a:avLst/>
            <a:gdLst/>
            <a:ahLst/>
            <a:cxnLst/>
            <a:rect l="l" t="t" r="r" b="b"/>
            <a:pathLst>
              <a:path w="463896" h="463896">
                <a:moveTo>
                  <a:pt x="0" y="0"/>
                </a:moveTo>
                <a:lnTo>
                  <a:pt x="463895" y="0"/>
                </a:lnTo>
                <a:lnTo>
                  <a:pt x="463895" y="463896"/>
                </a:lnTo>
                <a:lnTo>
                  <a:pt x="0" y="4638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628948" y="2891463"/>
            <a:ext cx="14039438" cy="1362710"/>
          </a:xfrm>
          <a:prstGeom prst="rect">
            <a:avLst/>
          </a:prstGeom>
        </p:spPr>
        <p:txBody>
          <a:bodyPr lIns="0" tIns="0" rIns="0" bIns="0" rtlCol="0" anchor="t">
            <a:spAutoFit/>
          </a:bodyPr>
          <a:lstStyle/>
          <a:p>
            <a:pPr algn="ctr">
              <a:lnSpc>
                <a:spcPts val="3640"/>
              </a:lnSpc>
            </a:pPr>
            <a:r>
              <a:rPr lang="en-US" sz="2600">
                <a:solidFill>
                  <a:srgbClr val="797A1D"/>
                </a:solidFill>
                <a:latin typeface="Canva Sans"/>
              </a:rPr>
              <a:t>Write a query to create a table named deliveries_v03 with all the columns of deliveries_v02 table and two additional column (named venue and match_date) of venue and date from table matches</a:t>
            </a:r>
          </a:p>
        </p:txBody>
      </p:sp>
      <p:sp>
        <p:nvSpPr>
          <p:cNvPr id="26" name="Freeform 26"/>
          <p:cNvSpPr/>
          <p:nvPr/>
        </p:nvSpPr>
        <p:spPr>
          <a:xfrm>
            <a:off x="2113373" y="6437405"/>
            <a:ext cx="13698385" cy="2775628"/>
          </a:xfrm>
          <a:custGeom>
            <a:avLst/>
            <a:gdLst/>
            <a:ahLst/>
            <a:cxnLst/>
            <a:rect l="l" t="t" r="r" b="b"/>
            <a:pathLst>
              <a:path w="13698385" h="2775628">
                <a:moveTo>
                  <a:pt x="0" y="0"/>
                </a:moveTo>
                <a:lnTo>
                  <a:pt x="13698385" y="0"/>
                </a:lnTo>
                <a:lnTo>
                  <a:pt x="13698385" y="2775629"/>
                </a:lnTo>
                <a:lnTo>
                  <a:pt x="0" y="2775629"/>
                </a:lnTo>
                <a:lnTo>
                  <a:pt x="0" y="0"/>
                </a:lnTo>
                <a:close/>
              </a:path>
            </a:pathLst>
          </a:custGeom>
          <a:blipFill>
            <a:blip r:embed="rId10"/>
            <a:stretch>
              <a:fillRect l="-4399" t="-218820" r="-5389" b="-223011"/>
            </a:stretch>
          </a:blipFill>
        </p:spPr>
      </p:sp>
      <p:sp>
        <p:nvSpPr>
          <p:cNvPr id="27" name="Freeform 27"/>
          <p:cNvSpPr/>
          <p:nvPr/>
        </p:nvSpPr>
        <p:spPr>
          <a:xfrm>
            <a:off x="15668097" y="8789694"/>
            <a:ext cx="468606" cy="468606"/>
          </a:xfrm>
          <a:custGeom>
            <a:avLst/>
            <a:gdLst/>
            <a:ahLst/>
            <a:cxnLst/>
            <a:rect l="l" t="t" r="r" b="b"/>
            <a:pathLst>
              <a:path w="468606" h="468606">
                <a:moveTo>
                  <a:pt x="0" y="0"/>
                </a:moveTo>
                <a:lnTo>
                  <a:pt x="468607" y="0"/>
                </a:lnTo>
                <a:lnTo>
                  <a:pt x="468607" y="468606"/>
                </a:lnTo>
                <a:lnTo>
                  <a:pt x="0" y="4686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551919"/>
            <a:ext cx="8450971" cy="879188"/>
          </a:xfrm>
          <a:prstGeom prst="rect">
            <a:avLst/>
          </a:prstGeom>
        </p:spPr>
        <p:txBody>
          <a:bodyPr lIns="0" tIns="0" rIns="0" bIns="0" rtlCol="0" anchor="t">
            <a:spAutoFit/>
          </a:bodyPr>
          <a:lstStyle/>
          <a:p>
            <a:pPr algn="ctr">
              <a:lnSpc>
                <a:spcPts val="6931"/>
              </a:lnSpc>
            </a:pPr>
            <a:r>
              <a:rPr lang="en-US" sz="5545" spc="160" dirty="0">
                <a:solidFill>
                  <a:srgbClr val="797A1D"/>
                </a:solidFill>
                <a:latin typeface="Georgia Pro Bold"/>
              </a:rPr>
              <a:t>Additional Question 9</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3884589"/>
            <a:chOff x="0" y="0"/>
            <a:chExt cx="816496" cy="533084"/>
          </a:xfrm>
        </p:grpSpPr>
        <p:sp>
          <p:nvSpPr>
            <p:cNvPr id="16" name="Freeform 16"/>
            <p:cNvSpPr/>
            <p:nvPr/>
          </p:nvSpPr>
          <p:spPr>
            <a:xfrm>
              <a:off x="0" y="0"/>
              <a:ext cx="816496" cy="533084"/>
            </a:xfrm>
            <a:custGeom>
              <a:avLst/>
              <a:gdLst/>
              <a:ahLst/>
              <a:cxnLst/>
              <a:rect l="l" t="t" r="r" b="b"/>
              <a:pathLst>
                <a:path w="816496" h="533084">
                  <a:moveTo>
                    <a:pt x="48145" y="0"/>
                  </a:moveTo>
                  <a:lnTo>
                    <a:pt x="768351" y="0"/>
                  </a:lnTo>
                  <a:cubicBezTo>
                    <a:pt x="781120" y="0"/>
                    <a:pt x="793366" y="5072"/>
                    <a:pt x="802395" y="14101"/>
                  </a:cubicBezTo>
                  <a:cubicBezTo>
                    <a:pt x="811423" y="23130"/>
                    <a:pt x="816496" y="35376"/>
                    <a:pt x="816496" y="48145"/>
                  </a:cubicBezTo>
                  <a:lnTo>
                    <a:pt x="816496" y="484940"/>
                  </a:lnTo>
                  <a:cubicBezTo>
                    <a:pt x="816496" y="511529"/>
                    <a:pt x="794941" y="533084"/>
                    <a:pt x="768351" y="533084"/>
                  </a:cubicBezTo>
                  <a:lnTo>
                    <a:pt x="48145" y="533084"/>
                  </a:lnTo>
                  <a:cubicBezTo>
                    <a:pt x="35376" y="533084"/>
                    <a:pt x="23130" y="528012"/>
                    <a:pt x="14101" y="518983"/>
                  </a:cubicBezTo>
                  <a:cubicBezTo>
                    <a:pt x="5072" y="509954"/>
                    <a:pt x="0" y="497709"/>
                    <a:pt x="0" y="484940"/>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571184"/>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622123" y="3425273"/>
            <a:ext cx="5659564" cy="1917022"/>
          </a:xfrm>
          <a:prstGeom prst="rect">
            <a:avLst/>
          </a:prstGeom>
        </p:spPr>
        <p:txBody>
          <a:bodyPr lIns="0" tIns="0" rIns="0" bIns="0" rtlCol="0" anchor="t">
            <a:spAutoFit/>
          </a:bodyPr>
          <a:lstStyle/>
          <a:p>
            <a:pPr algn="ctr">
              <a:lnSpc>
                <a:spcPts val="3796"/>
              </a:lnSpc>
            </a:pPr>
            <a:r>
              <a:rPr lang="en-US" sz="2711">
                <a:solidFill>
                  <a:srgbClr val="FFFFF1"/>
                </a:solidFill>
                <a:latin typeface="Canva Sans"/>
              </a:rPr>
              <a:t>Write a query to fetch the total runs scored for each venue and order it in the descending order of total runs scored.</a:t>
            </a:r>
          </a:p>
        </p:txBody>
      </p:sp>
      <p:grpSp>
        <p:nvGrpSpPr>
          <p:cNvPr id="19" name="Group 19"/>
          <p:cNvGrpSpPr/>
          <p:nvPr/>
        </p:nvGrpSpPr>
        <p:grpSpPr>
          <a:xfrm>
            <a:off x="7527966" y="2132613"/>
            <a:ext cx="3086100" cy="625910"/>
            <a:chOff x="0" y="-1"/>
            <a:chExt cx="812800" cy="164849"/>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1"/>
              <a:ext cx="812800" cy="16484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32617"/>
            <a:ext cx="2459066" cy="625906"/>
            <a:chOff x="0" y="0"/>
            <a:chExt cx="647655" cy="164848"/>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0"/>
              <a:ext cx="647655" cy="16484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Question 9</a:t>
              </a:r>
            </a:p>
          </p:txBody>
        </p:sp>
      </p:grpSp>
      <p:sp>
        <p:nvSpPr>
          <p:cNvPr id="25" name="Freeform 25"/>
          <p:cNvSpPr/>
          <p:nvPr/>
        </p:nvSpPr>
        <p:spPr>
          <a:xfrm>
            <a:off x="7373634" y="4412359"/>
            <a:ext cx="8283848" cy="3564645"/>
          </a:xfrm>
          <a:custGeom>
            <a:avLst/>
            <a:gdLst/>
            <a:ahLst/>
            <a:cxnLst/>
            <a:rect l="l" t="t" r="r" b="b"/>
            <a:pathLst>
              <a:path w="8283848" h="3564645">
                <a:moveTo>
                  <a:pt x="0" y="0"/>
                </a:moveTo>
                <a:lnTo>
                  <a:pt x="8283847" y="0"/>
                </a:lnTo>
                <a:lnTo>
                  <a:pt x="8283847" y="3564645"/>
                </a:lnTo>
                <a:lnTo>
                  <a:pt x="0" y="3564645"/>
                </a:lnTo>
                <a:lnTo>
                  <a:pt x="0" y="0"/>
                </a:lnTo>
                <a:close/>
              </a:path>
            </a:pathLst>
          </a:custGeom>
          <a:blipFill>
            <a:blip r:embed="rId12"/>
            <a:stretch>
              <a:fillRect t="-73519" b="-58870"/>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341457" y="1203406"/>
            <a:ext cx="11605086" cy="1956063"/>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2060369" y="1000033"/>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339092" y="2892608"/>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3257717" y="3625126"/>
            <a:ext cx="11772566" cy="2577975"/>
            <a:chOff x="0" y="0"/>
            <a:chExt cx="1638539" cy="358810"/>
          </a:xfrm>
        </p:grpSpPr>
        <p:sp>
          <p:nvSpPr>
            <p:cNvPr id="10" name="Freeform 10"/>
            <p:cNvSpPr/>
            <p:nvPr/>
          </p:nvSpPr>
          <p:spPr>
            <a:xfrm>
              <a:off x="0" y="0"/>
              <a:ext cx="1638540" cy="358810"/>
            </a:xfrm>
            <a:custGeom>
              <a:avLst/>
              <a:gdLst/>
              <a:ahLst/>
              <a:cxnLst/>
              <a:rect l="l" t="t" r="r" b="b"/>
              <a:pathLst>
                <a:path w="1638540" h="358810">
                  <a:moveTo>
                    <a:pt x="30251" y="0"/>
                  </a:moveTo>
                  <a:lnTo>
                    <a:pt x="1608289" y="0"/>
                  </a:lnTo>
                  <a:cubicBezTo>
                    <a:pt x="1624996" y="0"/>
                    <a:pt x="1638540" y="13544"/>
                    <a:pt x="1638540" y="30251"/>
                  </a:cubicBezTo>
                  <a:lnTo>
                    <a:pt x="1638540" y="328559"/>
                  </a:lnTo>
                  <a:cubicBezTo>
                    <a:pt x="1638540" y="336582"/>
                    <a:pt x="1635352" y="344277"/>
                    <a:pt x="1629679" y="349950"/>
                  </a:cubicBezTo>
                  <a:cubicBezTo>
                    <a:pt x="1624006" y="355623"/>
                    <a:pt x="1616312" y="358810"/>
                    <a:pt x="1608289" y="358810"/>
                  </a:cubicBezTo>
                  <a:lnTo>
                    <a:pt x="30251" y="358810"/>
                  </a:lnTo>
                  <a:cubicBezTo>
                    <a:pt x="22228" y="358810"/>
                    <a:pt x="14533" y="355623"/>
                    <a:pt x="8860" y="349950"/>
                  </a:cubicBezTo>
                  <a:cubicBezTo>
                    <a:pt x="3187" y="344277"/>
                    <a:pt x="0" y="336582"/>
                    <a:pt x="0" y="328559"/>
                  </a:cubicBezTo>
                  <a:lnTo>
                    <a:pt x="0" y="30251"/>
                  </a:lnTo>
                  <a:cubicBezTo>
                    <a:pt x="0" y="22228"/>
                    <a:pt x="3187" y="14533"/>
                    <a:pt x="8860" y="8860"/>
                  </a:cubicBezTo>
                  <a:cubicBezTo>
                    <a:pt x="14533" y="3187"/>
                    <a:pt x="22228" y="0"/>
                    <a:pt x="30251" y="0"/>
                  </a:cubicBezTo>
                  <a:close/>
                </a:path>
              </a:pathLst>
            </a:custGeom>
            <a:solidFill>
              <a:srgbClr val="FFF2B7"/>
            </a:solidFill>
            <a:ln cap="rnd">
              <a:noFill/>
              <a:prstDash val="solid"/>
              <a:round/>
            </a:ln>
          </p:spPr>
        </p:sp>
        <p:sp>
          <p:nvSpPr>
            <p:cNvPr id="11" name="TextBox 11"/>
            <p:cNvSpPr txBox="1"/>
            <p:nvPr/>
          </p:nvSpPr>
          <p:spPr>
            <a:xfrm>
              <a:off x="0" y="-38100"/>
              <a:ext cx="1638539" cy="39691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798749" y="3420756"/>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5178491" y="427648"/>
            <a:ext cx="2564259" cy="2464960"/>
          </a:xfrm>
          <a:custGeom>
            <a:avLst/>
            <a:gdLst/>
            <a:ahLst/>
            <a:cxnLst/>
            <a:rect l="l" t="t" r="r" b="b"/>
            <a:pathLst>
              <a:path w="2564259" h="2464960">
                <a:moveTo>
                  <a:pt x="0" y="0"/>
                </a:moveTo>
                <a:lnTo>
                  <a:pt x="2564259" y="0"/>
                </a:lnTo>
                <a:lnTo>
                  <a:pt x="2564259" y="2464960"/>
                </a:lnTo>
                <a:lnTo>
                  <a:pt x="0" y="24649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flipH="1">
            <a:off x="0" y="5555830"/>
            <a:ext cx="2478771" cy="4731170"/>
          </a:xfrm>
          <a:custGeom>
            <a:avLst/>
            <a:gdLst/>
            <a:ahLst/>
            <a:cxnLst/>
            <a:rect l="l" t="t" r="r" b="b"/>
            <a:pathLst>
              <a:path w="2478771" h="4731170">
                <a:moveTo>
                  <a:pt x="2478771" y="0"/>
                </a:moveTo>
                <a:lnTo>
                  <a:pt x="0" y="0"/>
                </a:lnTo>
                <a:lnTo>
                  <a:pt x="0" y="4731170"/>
                </a:lnTo>
                <a:lnTo>
                  <a:pt x="2478771" y="4731170"/>
                </a:lnTo>
                <a:lnTo>
                  <a:pt x="2478771"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3899202" y="1554375"/>
            <a:ext cx="10489597" cy="1254125"/>
          </a:xfrm>
          <a:prstGeom prst="rect">
            <a:avLst/>
          </a:prstGeom>
        </p:spPr>
        <p:txBody>
          <a:bodyPr lIns="0" tIns="0" rIns="0" bIns="0" rtlCol="0" anchor="t">
            <a:spAutoFit/>
          </a:bodyPr>
          <a:lstStyle/>
          <a:p>
            <a:pPr algn="ctr">
              <a:lnSpc>
                <a:spcPts val="10000"/>
              </a:lnSpc>
            </a:pPr>
            <a:r>
              <a:rPr lang="en-US" sz="8000" spc="232" dirty="0">
                <a:solidFill>
                  <a:srgbClr val="797A1D"/>
                </a:solidFill>
                <a:latin typeface="Cinzel Decorative Bold"/>
              </a:rPr>
              <a:t>DATA COPY</a:t>
            </a:r>
          </a:p>
        </p:txBody>
      </p:sp>
      <p:grpSp>
        <p:nvGrpSpPr>
          <p:cNvPr id="16" name="Group 16"/>
          <p:cNvGrpSpPr/>
          <p:nvPr/>
        </p:nvGrpSpPr>
        <p:grpSpPr>
          <a:xfrm>
            <a:off x="3173978" y="6614090"/>
            <a:ext cx="11940045" cy="2614650"/>
            <a:chOff x="0" y="0"/>
            <a:chExt cx="1638539" cy="358810"/>
          </a:xfrm>
        </p:grpSpPr>
        <p:sp>
          <p:nvSpPr>
            <p:cNvPr id="17" name="Freeform 17"/>
            <p:cNvSpPr/>
            <p:nvPr/>
          </p:nvSpPr>
          <p:spPr>
            <a:xfrm>
              <a:off x="0" y="0"/>
              <a:ext cx="1638540" cy="358810"/>
            </a:xfrm>
            <a:custGeom>
              <a:avLst/>
              <a:gdLst/>
              <a:ahLst/>
              <a:cxnLst/>
              <a:rect l="l" t="t" r="r" b="b"/>
              <a:pathLst>
                <a:path w="1638540" h="358810">
                  <a:moveTo>
                    <a:pt x="29826" y="0"/>
                  </a:moveTo>
                  <a:lnTo>
                    <a:pt x="1608713" y="0"/>
                  </a:lnTo>
                  <a:cubicBezTo>
                    <a:pt x="1625186" y="0"/>
                    <a:pt x="1638540" y="13354"/>
                    <a:pt x="1638540" y="29826"/>
                  </a:cubicBezTo>
                  <a:lnTo>
                    <a:pt x="1638540" y="328984"/>
                  </a:lnTo>
                  <a:cubicBezTo>
                    <a:pt x="1638540" y="345456"/>
                    <a:pt x="1625186" y="358810"/>
                    <a:pt x="1608713" y="358810"/>
                  </a:cubicBezTo>
                  <a:lnTo>
                    <a:pt x="29826" y="358810"/>
                  </a:lnTo>
                  <a:cubicBezTo>
                    <a:pt x="13354" y="358810"/>
                    <a:pt x="0" y="345456"/>
                    <a:pt x="0" y="328984"/>
                  </a:cubicBezTo>
                  <a:lnTo>
                    <a:pt x="0" y="29826"/>
                  </a:lnTo>
                  <a:cubicBezTo>
                    <a:pt x="0" y="13354"/>
                    <a:pt x="13354" y="0"/>
                    <a:pt x="29826" y="0"/>
                  </a:cubicBezTo>
                  <a:close/>
                </a:path>
              </a:pathLst>
            </a:custGeom>
            <a:solidFill>
              <a:srgbClr val="FFF2B7"/>
            </a:solidFill>
            <a:ln cap="rnd">
              <a:noFill/>
              <a:prstDash val="solid"/>
              <a:round/>
            </a:ln>
          </p:spPr>
        </p:sp>
        <p:sp>
          <p:nvSpPr>
            <p:cNvPr id="18" name="TextBox 18"/>
            <p:cNvSpPr txBox="1"/>
            <p:nvPr/>
          </p:nvSpPr>
          <p:spPr>
            <a:xfrm>
              <a:off x="0" y="-38100"/>
              <a:ext cx="1638539" cy="39691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4388798" y="8982386"/>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3341457" y="3998594"/>
            <a:ext cx="11498805" cy="1839249"/>
          </a:xfrm>
          <a:custGeom>
            <a:avLst/>
            <a:gdLst/>
            <a:ahLst/>
            <a:cxnLst/>
            <a:rect l="l" t="t" r="r" b="b"/>
            <a:pathLst>
              <a:path w="11498805" h="1839249">
                <a:moveTo>
                  <a:pt x="0" y="0"/>
                </a:moveTo>
                <a:lnTo>
                  <a:pt x="11498805" y="0"/>
                </a:lnTo>
                <a:lnTo>
                  <a:pt x="11498805" y="1839249"/>
                </a:lnTo>
                <a:lnTo>
                  <a:pt x="0" y="1839249"/>
                </a:lnTo>
                <a:lnTo>
                  <a:pt x="0" y="0"/>
                </a:lnTo>
                <a:close/>
              </a:path>
            </a:pathLst>
          </a:custGeom>
          <a:blipFill>
            <a:blip r:embed="rId12"/>
            <a:stretch>
              <a:fillRect l="-3872" t="-288894" r="-5513" b="-294978"/>
            </a:stretch>
          </a:blipFill>
        </p:spPr>
      </p:sp>
      <p:sp>
        <p:nvSpPr>
          <p:cNvPr id="21" name="Freeform 21"/>
          <p:cNvSpPr/>
          <p:nvPr/>
        </p:nvSpPr>
        <p:spPr>
          <a:xfrm>
            <a:off x="3257717" y="7010326"/>
            <a:ext cx="11582545" cy="1753618"/>
          </a:xfrm>
          <a:custGeom>
            <a:avLst/>
            <a:gdLst/>
            <a:ahLst/>
            <a:cxnLst/>
            <a:rect l="l" t="t" r="r" b="b"/>
            <a:pathLst>
              <a:path w="11582545" h="1753618">
                <a:moveTo>
                  <a:pt x="0" y="0"/>
                </a:moveTo>
                <a:lnTo>
                  <a:pt x="11582545" y="0"/>
                </a:lnTo>
                <a:lnTo>
                  <a:pt x="11582545" y="1753618"/>
                </a:lnTo>
                <a:lnTo>
                  <a:pt x="0" y="1753618"/>
                </a:lnTo>
                <a:lnTo>
                  <a:pt x="0" y="0"/>
                </a:lnTo>
                <a:close/>
              </a:path>
            </a:pathLst>
          </a:custGeom>
          <a:blipFill>
            <a:blip r:embed="rId13"/>
            <a:stretch>
              <a:fillRect l="-4370" t="-308423" r="-5145" b="-314921"/>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421210"/>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395503" y="2616275"/>
            <a:ext cx="9605255" cy="7484008"/>
            <a:chOff x="0" y="0"/>
            <a:chExt cx="1318135" cy="1027035"/>
          </a:xfrm>
        </p:grpSpPr>
        <p:sp>
          <p:nvSpPr>
            <p:cNvPr id="7" name="Freeform 7"/>
            <p:cNvSpPr/>
            <p:nvPr/>
          </p:nvSpPr>
          <p:spPr>
            <a:xfrm>
              <a:off x="0" y="0"/>
              <a:ext cx="1318135" cy="1027035"/>
            </a:xfrm>
            <a:custGeom>
              <a:avLst/>
              <a:gdLst/>
              <a:ahLst/>
              <a:cxnLst/>
              <a:rect l="l" t="t" r="r" b="b"/>
              <a:pathLst>
                <a:path w="1318135" h="1027035">
                  <a:moveTo>
                    <a:pt x="37076" y="0"/>
                  </a:moveTo>
                  <a:lnTo>
                    <a:pt x="1281059" y="0"/>
                  </a:lnTo>
                  <a:cubicBezTo>
                    <a:pt x="1301535" y="0"/>
                    <a:pt x="1318135" y="16600"/>
                    <a:pt x="1318135" y="37076"/>
                  </a:cubicBezTo>
                  <a:lnTo>
                    <a:pt x="1318135" y="989958"/>
                  </a:lnTo>
                  <a:cubicBezTo>
                    <a:pt x="1318135" y="999792"/>
                    <a:pt x="1314229" y="1009222"/>
                    <a:pt x="1307276" y="1016175"/>
                  </a:cubicBezTo>
                  <a:cubicBezTo>
                    <a:pt x="1300322" y="1023129"/>
                    <a:pt x="1290892" y="1027035"/>
                    <a:pt x="1281059" y="1027035"/>
                  </a:cubicBezTo>
                  <a:lnTo>
                    <a:pt x="37076" y="1027035"/>
                  </a:lnTo>
                  <a:cubicBezTo>
                    <a:pt x="27243" y="1027035"/>
                    <a:pt x="17813" y="1023129"/>
                    <a:pt x="10859" y="1016175"/>
                  </a:cubicBezTo>
                  <a:cubicBezTo>
                    <a:pt x="3906" y="1009222"/>
                    <a:pt x="0" y="999792"/>
                    <a:pt x="0" y="989958"/>
                  </a:cubicBezTo>
                  <a:lnTo>
                    <a:pt x="0" y="37076"/>
                  </a:lnTo>
                  <a:cubicBezTo>
                    <a:pt x="0" y="27243"/>
                    <a:pt x="3906" y="17813"/>
                    <a:pt x="10859" y="10859"/>
                  </a:cubicBezTo>
                  <a:cubicBezTo>
                    <a:pt x="17813" y="3906"/>
                    <a:pt x="27243" y="0"/>
                    <a:pt x="37076" y="0"/>
                  </a:cubicBezTo>
                  <a:close/>
                </a:path>
              </a:pathLst>
            </a:custGeom>
            <a:solidFill>
              <a:srgbClr val="DEDD91"/>
            </a:solidFill>
            <a:ln cap="rnd">
              <a:noFill/>
              <a:prstDash val="solid"/>
              <a:round/>
            </a:ln>
          </p:spPr>
        </p:sp>
        <p:sp>
          <p:nvSpPr>
            <p:cNvPr id="8" name="TextBox 8"/>
            <p:cNvSpPr txBox="1"/>
            <p:nvPr/>
          </p:nvSpPr>
          <p:spPr>
            <a:xfrm>
              <a:off x="0" y="-38100"/>
              <a:ext cx="1318135" cy="106513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3555" y="3544256"/>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1492596" y="479593"/>
            <a:ext cx="8495798" cy="1431985"/>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351068" y="323736"/>
            <a:ext cx="339607" cy="339607"/>
          </a:xfrm>
          <a:custGeom>
            <a:avLst/>
            <a:gdLst/>
            <a:ahLst/>
            <a:cxnLst/>
            <a:rect l="l" t="t" r="r" b="b"/>
            <a:pathLst>
              <a:path w="339607" h="339607">
                <a:moveTo>
                  <a:pt x="0" y="0"/>
                </a:moveTo>
                <a:lnTo>
                  <a:pt x="339607" y="0"/>
                </a:lnTo>
                <a:lnTo>
                  <a:pt x="339607" y="339607"/>
                </a:lnTo>
                <a:lnTo>
                  <a:pt x="0" y="3396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8823754" y="1722383"/>
            <a:ext cx="339607" cy="339607"/>
          </a:xfrm>
          <a:custGeom>
            <a:avLst/>
            <a:gdLst/>
            <a:ahLst/>
            <a:cxnLst/>
            <a:rect l="l" t="t" r="r" b="b"/>
            <a:pathLst>
              <a:path w="339607" h="339607">
                <a:moveTo>
                  <a:pt x="0" y="0"/>
                </a:moveTo>
                <a:lnTo>
                  <a:pt x="339607" y="0"/>
                </a:lnTo>
                <a:lnTo>
                  <a:pt x="339607" y="339606"/>
                </a:lnTo>
                <a:lnTo>
                  <a:pt x="0" y="3396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293465" y="2134483"/>
            <a:ext cx="11050997" cy="8483477"/>
          </a:xfrm>
          <a:prstGeom prst="rect">
            <a:avLst/>
          </a:prstGeom>
        </p:spPr>
      </p:pic>
      <p:grpSp>
        <p:nvGrpSpPr>
          <p:cNvPr id="16" name="Group 16"/>
          <p:cNvGrpSpPr/>
          <p:nvPr/>
        </p:nvGrpSpPr>
        <p:grpSpPr>
          <a:xfrm>
            <a:off x="10410334" y="323736"/>
            <a:ext cx="7680327" cy="9776547"/>
            <a:chOff x="0" y="0"/>
            <a:chExt cx="1053976" cy="1341641"/>
          </a:xfrm>
        </p:grpSpPr>
        <p:sp>
          <p:nvSpPr>
            <p:cNvPr id="17" name="Freeform 17"/>
            <p:cNvSpPr/>
            <p:nvPr/>
          </p:nvSpPr>
          <p:spPr>
            <a:xfrm>
              <a:off x="0" y="0"/>
              <a:ext cx="1053976" cy="1341641"/>
            </a:xfrm>
            <a:custGeom>
              <a:avLst/>
              <a:gdLst/>
              <a:ahLst/>
              <a:cxnLst/>
              <a:rect l="l" t="t" r="r" b="b"/>
              <a:pathLst>
                <a:path w="1053976" h="1341641">
                  <a:moveTo>
                    <a:pt x="46369" y="0"/>
                  </a:moveTo>
                  <a:lnTo>
                    <a:pt x="1007607" y="0"/>
                  </a:lnTo>
                  <a:cubicBezTo>
                    <a:pt x="1033216" y="0"/>
                    <a:pt x="1053976" y="20760"/>
                    <a:pt x="1053976" y="46369"/>
                  </a:cubicBezTo>
                  <a:lnTo>
                    <a:pt x="1053976" y="1295272"/>
                  </a:lnTo>
                  <a:cubicBezTo>
                    <a:pt x="1053976" y="1320881"/>
                    <a:pt x="1033216" y="1341641"/>
                    <a:pt x="1007607" y="1341641"/>
                  </a:cubicBezTo>
                  <a:lnTo>
                    <a:pt x="46369" y="1341641"/>
                  </a:lnTo>
                  <a:cubicBezTo>
                    <a:pt x="20760" y="1341641"/>
                    <a:pt x="0" y="1320881"/>
                    <a:pt x="0" y="1295272"/>
                  </a:cubicBezTo>
                  <a:lnTo>
                    <a:pt x="0" y="46369"/>
                  </a:lnTo>
                  <a:cubicBezTo>
                    <a:pt x="0" y="20760"/>
                    <a:pt x="20760" y="0"/>
                    <a:pt x="46369" y="0"/>
                  </a:cubicBezTo>
                  <a:close/>
                </a:path>
              </a:pathLst>
            </a:custGeom>
            <a:solidFill>
              <a:srgbClr val="DEDD91"/>
            </a:solidFill>
            <a:ln cap="rnd">
              <a:noFill/>
              <a:prstDash val="solid"/>
              <a:round/>
            </a:ln>
          </p:spPr>
        </p:sp>
        <p:sp>
          <p:nvSpPr>
            <p:cNvPr id="18" name="TextBox 18"/>
            <p:cNvSpPr txBox="1"/>
            <p:nvPr/>
          </p:nvSpPr>
          <p:spPr>
            <a:xfrm>
              <a:off x="0" y="-38100"/>
              <a:ext cx="1053976" cy="1379741"/>
            </a:xfrm>
            <a:prstGeom prst="rect">
              <a:avLst/>
            </a:prstGeom>
          </p:spPr>
          <p:txBody>
            <a:bodyPr lIns="50800" tIns="50800" rIns="50800" bIns="50800" rtlCol="0" anchor="ctr"/>
            <a:lstStyle/>
            <a:p>
              <a:pPr algn="ctr">
                <a:lnSpc>
                  <a:spcPts val="2659"/>
                </a:lnSpc>
              </a:pPr>
              <a:endParaRPr/>
            </a:p>
          </p:txBody>
        </p:sp>
      </p:grpSp>
      <p:sp>
        <p:nvSpPr>
          <p:cNvPr id="28" name="Rectangle: Rounded Corners 27">
            <a:extLst>
              <a:ext uri="{FF2B5EF4-FFF2-40B4-BE49-F238E27FC236}">
                <a16:creationId xmlns:a16="http://schemas.microsoft.com/office/drawing/2014/main" id="{86575FAD-AE18-78F5-86A5-D483156A0B50}"/>
              </a:ext>
            </a:extLst>
          </p:cNvPr>
          <p:cNvSpPr/>
          <p:nvPr/>
        </p:nvSpPr>
        <p:spPr>
          <a:xfrm>
            <a:off x="10757531" y="774951"/>
            <a:ext cx="6896207" cy="229787"/>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reeform 19"/>
          <p:cNvSpPr/>
          <p:nvPr/>
        </p:nvSpPr>
        <p:spPr>
          <a:xfrm>
            <a:off x="17189843" y="589669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aphicFrame>
        <p:nvGraphicFramePr>
          <p:cNvPr id="20" name="Table 20"/>
          <p:cNvGraphicFramePr>
            <a:graphicFrameLocks noGrp="1"/>
          </p:cNvGraphicFramePr>
          <p:nvPr>
            <p:extLst>
              <p:ext uri="{D42A27DB-BD31-4B8C-83A1-F6EECF244321}">
                <p14:modId xmlns:p14="http://schemas.microsoft.com/office/powerpoint/2010/main" val="3021750033"/>
              </p:ext>
            </p:extLst>
          </p:nvPr>
        </p:nvGraphicFramePr>
        <p:xfrm>
          <a:off x="10842419" y="760813"/>
          <a:ext cx="6816156" cy="9136484"/>
        </p:xfrm>
        <a:graphic>
          <a:graphicData uri="http://schemas.openxmlformats.org/drawingml/2006/table">
            <a:tbl>
              <a:tblPr>
                <a:tableStyleId>{2D5ABB26-0587-4C30-8999-92F81FD0307C}</a:tableStyleId>
              </a:tblPr>
              <a:tblGrid>
                <a:gridCol w="4484320">
                  <a:extLst>
                    <a:ext uri="{9D8B030D-6E8A-4147-A177-3AD203B41FA5}">
                      <a16:colId xmlns:a16="http://schemas.microsoft.com/office/drawing/2014/main" val="20000"/>
                    </a:ext>
                  </a:extLst>
                </a:gridCol>
                <a:gridCol w="2331836">
                  <a:extLst>
                    <a:ext uri="{9D8B030D-6E8A-4147-A177-3AD203B41FA5}">
                      <a16:colId xmlns:a16="http://schemas.microsoft.com/office/drawing/2014/main" val="20001"/>
                    </a:ext>
                  </a:extLst>
                </a:gridCol>
              </a:tblGrid>
              <a:tr h="246932">
                <a:tc>
                  <a:txBody>
                    <a:bodyPr/>
                    <a:lstStyle/>
                    <a:p>
                      <a:pPr algn="ctr">
                        <a:lnSpc>
                          <a:spcPts val="1680"/>
                        </a:lnSpc>
                        <a:defRPr/>
                      </a:pPr>
                      <a:r>
                        <a:rPr lang="en-US" sz="1200" dirty="0">
                          <a:solidFill>
                            <a:schemeClr val="bg1"/>
                          </a:solidFill>
                        </a:rPr>
                        <a:t>Bowler</a:t>
                      </a:r>
                      <a:endParaRPr lang="en-US" sz="1100" dirty="0">
                        <a:solidFill>
                          <a:schemeClr val="bg1"/>
                        </a:solidFill>
                      </a:endParaRPr>
                    </a:p>
                  </a:txBody>
                  <a:tcPr marL="0" marR="0" marT="0" marB="0" anchor="ctr"/>
                </a:tc>
                <a:tc>
                  <a:txBody>
                    <a:bodyPr/>
                    <a:lstStyle/>
                    <a:p>
                      <a:pPr algn="ctr">
                        <a:lnSpc>
                          <a:spcPts val="1680"/>
                        </a:lnSpc>
                        <a:defRPr/>
                      </a:pPr>
                      <a:r>
                        <a:rPr lang="en-US" sz="1200" dirty="0">
                          <a:solidFill>
                            <a:schemeClr val="bg1"/>
                          </a:solidFill>
                        </a:rPr>
                        <a:t>Total Extra Runs</a:t>
                      </a:r>
                      <a:endParaRPr lang="en-US" sz="1100" dirty="0">
                        <a:solidFill>
                          <a:schemeClr val="bg1"/>
                        </a:solidFill>
                      </a:endParaRPr>
                    </a:p>
                  </a:txBody>
                  <a:tcPr marL="0" marR="0" marT="0" marB="0" anchor="ctr"/>
                </a:tc>
                <a:extLst>
                  <a:ext uri="{0D108BD9-81ED-4DB2-BD59-A6C34878D82A}">
                    <a16:rowId xmlns:a16="http://schemas.microsoft.com/office/drawing/2014/main" val="10000"/>
                  </a:ext>
                </a:extLst>
              </a:tr>
              <a:tr h="246932">
                <a:tc>
                  <a:txBody>
                    <a:bodyPr/>
                    <a:lstStyle/>
                    <a:p>
                      <a:pPr algn="ctr">
                        <a:lnSpc>
                          <a:spcPts val="1680"/>
                        </a:lnSpc>
                        <a:defRPr/>
                      </a:pPr>
                      <a:r>
                        <a:rPr lang="en-US" sz="1200" dirty="0">
                          <a:solidFill>
                            <a:srgbClr val="000000"/>
                          </a:solidFill>
                        </a:rPr>
                        <a:t>Eden Gardens</a:t>
                      </a:r>
                      <a:endParaRPr lang="en-US" sz="1100" dirty="0"/>
                    </a:p>
                  </a:txBody>
                  <a:tcPr marL="0" marR="0" marT="0" marB="0" anchor="ctr"/>
                </a:tc>
                <a:tc>
                  <a:txBody>
                    <a:bodyPr/>
                    <a:lstStyle/>
                    <a:p>
                      <a:pPr algn="ctr">
                        <a:lnSpc>
                          <a:spcPts val="1680"/>
                        </a:lnSpc>
                        <a:defRPr/>
                      </a:pPr>
                      <a:r>
                        <a:rPr lang="en-US" sz="1200" dirty="0">
                          <a:solidFill>
                            <a:srgbClr val="000000"/>
                          </a:solidFill>
                        </a:rPr>
                        <a:t>22443</a:t>
                      </a:r>
                      <a:endParaRPr lang="en-US" sz="1100" dirty="0"/>
                    </a:p>
                  </a:txBody>
                  <a:tcPr marL="0" marR="0" marT="0" marB="0" anchor="ctr"/>
                </a:tc>
                <a:extLst>
                  <a:ext uri="{0D108BD9-81ED-4DB2-BD59-A6C34878D82A}">
                    <a16:rowId xmlns:a16="http://schemas.microsoft.com/office/drawing/2014/main" val="10001"/>
                  </a:ext>
                </a:extLst>
              </a:tr>
              <a:tr h="246932">
                <a:tc>
                  <a:txBody>
                    <a:bodyPr/>
                    <a:lstStyle/>
                    <a:p>
                      <a:pPr algn="ctr">
                        <a:lnSpc>
                          <a:spcPts val="1680"/>
                        </a:lnSpc>
                        <a:defRPr/>
                      </a:pPr>
                      <a:r>
                        <a:rPr lang="en-US" sz="1200" dirty="0">
                          <a:solidFill>
                            <a:srgbClr val="000000"/>
                          </a:solidFill>
                        </a:rPr>
                        <a:t>Wankhede Stadium</a:t>
                      </a:r>
                      <a:endParaRPr lang="en-US" sz="1100" dirty="0"/>
                    </a:p>
                  </a:txBody>
                  <a:tcPr marL="0" marR="0" marT="0" marB="0" anchor="ctr"/>
                </a:tc>
                <a:tc>
                  <a:txBody>
                    <a:bodyPr/>
                    <a:lstStyle/>
                    <a:p>
                      <a:pPr algn="ctr">
                        <a:lnSpc>
                          <a:spcPts val="1680"/>
                        </a:lnSpc>
                        <a:defRPr/>
                      </a:pPr>
                      <a:r>
                        <a:rPr lang="en-US" sz="1200">
                          <a:solidFill>
                            <a:srgbClr val="000000"/>
                          </a:solidFill>
                        </a:rPr>
                        <a:t>22158</a:t>
                      </a:r>
                      <a:endParaRPr lang="en-US" sz="1100"/>
                    </a:p>
                  </a:txBody>
                  <a:tcPr marL="0" marR="0" marT="0" marB="0" anchor="ctr"/>
                </a:tc>
                <a:extLst>
                  <a:ext uri="{0D108BD9-81ED-4DB2-BD59-A6C34878D82A}">
                    <a16:rowId xmlns:a16="http://schemas.microsoft.com/office/drawing/2014/main" val="10002"/>
                  </a:ext>
                </a:extLst>
              </a:tr>
              <a:tr h="246932">
                <a:tc>
                  <a:txBody>
                    <a:bodyPr/>
                    <a:lstStyle/>
                    <a:p>
                      <a:pPr algn="ctr">
                        <a:lnSpc>
                          <a:spcPts val="1680"/>
                        </a:lnSpc>
                        <a:defRPr/>
                      </a:pPr>
                      <a:r>
                        <a:rPr lang="en-US" sz="1200" dirty="0" err="1">
                          <a:solidFill>
                            <a:srgbClr val="000000"/>
                          </a:solidFill>
                        </a:rPr>
                        <a:t>Feroz</a:t>
                      </a:r>
                      <a:r>
                        <a:rPr lang="en-US" sz="1200" dirty="0">
                          <a:solidFill>
                            <a:srgbClr val="000000"/>
                          </a:solidFill>
                        </a:rPr>
                        <a:t> Shah </a:t>
                      </a:r>
                      <a:r>
                        <a:rPr lang="en-US" sz="1200" dirty="0" err="1">
                          <a:solidFill>
                            <a:srgbClr val="000000"/>
                          </a:solidFill>
                        </a:rPr>
                        <a:t>Kotla</a:t>
                      </a:r>
                      <a:endParaRPr lang="en-US" sz="1100" dirty="0"/>
                    </a:p>
                  </a:txBody>
                  <a:tcPr marL="0" marR="0" marT="0" marB="0" anchor="ctr"/>
                </a:tc>
                <a:tc>
                  <a:txBody>
                    <a:bodyPr/>
                    <a:lstStyle/>
                    <a:p>
                      <a:pPr algn="ctr">
                        <a:lnSpc>
                          <a:spcPts val="1680"/>
                        </a:lnSpc>
                        <a:defRPr/>
                      </a:pPr>
                      <a:r>
                        <a:rPr lang="en-US" sz="1200">
                          <a:solidFill>
                            <a:srgbClr val="000000"/>
                          </a:solidFill>
                        </a:rPr>
                        <a:t>21833</a:t>
                      </a:r>
                      <a:endParaRPr lang="en-US" sz="1100"/>
                    </a:p>
                  </a:txBody>
                  <a:tcPr marL="0" marR="0" marT="0" marB="0" anchor="ctr"/>
                </a:tc>
                <a:extLst>
                  <a:ext uri="{0D108BD9-81ED-4DB2-BD59-A6C34878D82A}">
                    <a16:rowId xmlns:a16="http://schemas.microsoft.com/office/drawing/2014/main" val="10003"/>
                  </a:ext>
                </a:extLst>
              </a:tr>
              <a:tr h="246932">
                <a:tc>
                  <a:txBody>
                    <a:bodyPr/>
                    <a:lstStyle/>
                    <a:p>
                      <a:pPr algn="ctr">
                        <a:lnSpc>
                          <a:spcPts val="1680"/>
                        </a:lnSpc>
                        <a:defRPr/>
                      </a:pPr>
                      <a:r>
                        <a:rPr lang="en-US" sz="1200">
                          <a:solidFill>
                            <a:srgbClr val="000000"/>
                          </a:solidFill>
                        </a:rPr>
                        <a:t>M Chinnaswamy Stadium</a:t>
                      </a:r>
                      <a:endParaRPr lang="en-US" sz="1100"/>
                    </a:p>
                  </a:txBody>
                  <a:tcPr marL="0" marR="0" marT="0" marB="0" anchor="ctr"/>
                </a:tc>
                <a:tc>
                  <a:txBody>
                    <a:bodyPr/>
                    <a:lstStyle/>
                    <a:p>
                      <a:pPr algn="ctr">
                        <a:lnSpc>
                          <a:spcPts val="1680"/>
                        </a:lnSpc>
                        <a:defRPr/>
                      </a:pPr>
                      <a:r>
                        <a:rPr lang="en-US" sz="1200">
                          <a:solidFill>
                            <a:srgbClr val="000000"/>
                          </a:solidFill>
                        </a:rPr>
                        <a:t>19113</a:t>
                      </a:r>
                      <a:endParaRPr lang="en-US" sz="1100"/>
                    </a:p>
                  </a:txBody>
                  <a:tcPr marL="0" marR="0" marT="0" marB="0" anchor="ctr"/>
                </a:tc>
                <a:extLst>
                  <a:ext uri="{0D108BD9-81ED-4DB2-BD59-A6C34878D82A}">
                    <a16:rowId xmlns:a16="http://schemas.microsoft.com/office/drawing/2014/main" val="10004"/>
                  </a:ext>
                </a:extLst>
              </a:tr>
              <a:tr h="246932">
                <a:tc>
                  <a:txBody>
                    <a:bodyPr/>
                    <a:lstStyle/>
                    <a:p>
                      <a:pPr algn="ctr">
                        <a:lnSpc>
                          <a:spcPts val="1680"/>
                        </a:lnSpc>
                        <a:defRPr/>
                      </a:pPr>
                      <a:r>
                        <a:rPr lang="en-US" sz="1200">
                          <a:solidFill>
                            <a:srgbClr val="000000"/>
                          </a:solidFill>
                        </a:rPr>
                        <a:t>Rajiv Gandhi International Stadium, Uppal</a:t>
                      </a:r>
                      <a:endParaRPr lang="en-US" sz="1100"/>
                    </a:p>
                  </a:txBody>
                  <a:tcPr marL="0" marR="0" marT="0" marB="0" anchor="ctr"/>
                </a:tc>
                <a:tc>
                  <a:txBody>
                    <a:bodyPr/>
                    <a:lstStyle/>
                    <a:p>
                      <a:pPr algn="ctr">
                        <a:lnSpc>
                          <a:spcPts val="1680"/>
                        </a:lnSpc>
                        <a:defRPr/>
                      </a:pPr>
                      <a:r>
                        <a:rPr lang="en-US" sz="1200">
                          <a:solidFill>
                            <a:srgbClr val="000000"/>
                          </a:solidFill>
                        </a:rPr>
                        <a:t>18584</a:t>
                      </a:r>
                      <a:endParaRPr lang="en-US" sz="1100"/>
                    </a:p>
                  </a:txBody>
                  <a:tcPr marL="0" marR="0" marT="0" marB="0" anchor="ctr"/>
                </a:tc>
                <a:extLst>
                  <a:ext uri="{0D108BD9-81ED-4DB2-BD59-A6C34878D82A}">
                    <a16:rowId xmlns:a16="http://schemas.microsoft.com/office/drawing/2014/main" val="10005"/>
                  </a:ext>
                </a:extLst>
              </a:tr>
              <a:tr h="246932">
                <a:tc>
                  <a:txBody>
                    <a:bodyPr/>
                    <a:lstStyle/>
                    <a:p>
                      <a:pPr algn="ctr">
                        <a:lnSpc>
                          <a:spcPts val="1680"/>
                        </a:lnSpc>
                        <a:defRPr/>
                      </a:pPr>
                      <a:r>
                        <a:rPr lang="en-US" sz="1200">
                          <a:solidFill>
                            <a:srgbClr val="000000"/>
                          </a:solidFill>
                        </a:rPr>
                        <a:t>MA Chidambaram Stadium, Chepauk</a:t>
                      </a:r>
                      <a:endParaRPr lang="en-US" sz="1100"/>
                    </a:p>
                  </a:txBody>
                  <a:tcPr marL="0" marR="0" marT="0" marB="0" anchor="ctr"/>
                </a:tc>
                <a:tc>
                  <a:txBody>
                    <a:bodyPr/>
                    <a:lstStyle/>
                    <a:p>
                      <a:pPr algn="ctr">
                        <a:lnSpc>
                          <a:spcPts val="1680"/>
                        </a:lnSpc>
                        <a:defRPr/>
                      </a:pPr>
                      <a:r>
                        <a:rPr lang="en-US" sz="1200">
                          <a:solidFill>
                            <a:srgbClr val="000000"/>
                          </a:solidFill>
                        </a:rPr>
                        <a:t>16916</a:t>
                      </a:r>
                      <a:endParaRPr lang="en-US" sz="1100"/>
                    </a:p>
                  </a:txBody>
                  <a:tcPr marL="0" marR="0" marT="0" marB="0" anchor="ctr"/>
                </a:tc>
                <a:extLst>
                  <a:ext uri="{0D108BD9-81ED-4DB2-BD59-A6C34878D82A}">
                    <a16:rowId xmlns:a16="http://schemas.microsoft.com/office/drawing/2014/main" val="10006"/>
                  </a:ext>
                </a:extLst>
              </a:tr>
              <a:tr h="246932">
                <a:tc>
                  <a:txBody>
                    <a:bodyPr/>
                    <a:lstStyle/>
                    <a:p>
                      <a:pPr algn="ctr">
                        <a:lnSpc>
                          <a:spcPts val="1680"/>
                        </a:lnSpc>
                        <a:defRPr/>
                      </a:pPr>
                      <a:r>
                        <a:rPr lang="en-US" sz="1200">
                          <a:solidFill>
                            <a:srgbClr val="000000"/>
                          </a:solidFill>
                        </a:rPr>
                        <a:t>Sawai Mansingh Stadium</a:t>
                      </a:r>
                      <a:endParaRPr lang="en-US" sz="1100"/>
                    </a:p>
                  </a:txBody>
                  <a:tcPr marL="0" marR="0" marT="0" marB="0" anchor="ctr"/>
                </a:tc>
                <a:tc>
                  <a:txBody>
                    <a:bodyPr/>
                    <a:lstStyle/>
                    <a:p>
                      <a:pPr algn="ctr">
                        <a:lnSpc>
                          <a:spcPts val="1680"/>
                        </a:lnSpc>
                        <a:defRPr/>
                      </a:pPr>
                      <a:r>
                        <a:rPr lang="en-US" sz="1200">
                          <a:solidFill>
                            <a:srgbClr val="000000"/>
                          </a:solidFill>
                        </a:rPr>
                        <a:t>13473</a:t>
                      </a:r>
                      <a:endParaRPr lang="en-US" sz="1100"/>
                    </a:p>
                  </a:txBody>
                  <a:tcPr marL="0" marR="0" marT="0" marB="0" anchor="ctr"/>
                </a:tc>
                <a:extLst>
                  <a:ext uri="{0D108BD9-81ED-4DB2-BD59-A6C34878D82A}">
                    <a16:rowId xmlns:a16="http://schemas.microsoft.com/office/drawing/2014/main" val="10007"/>
                  </a:ext>
                </a:extLst>
              </a:tr>
              <a:tr h="246932">
                <a:tc>
                  <a:txBody>
                    <a:bodyPr/>
                    <a:lstStyle/>
                    <a:p>
                      <a:pPr algn="ctr">
                        <a:lnSpc>
                          <a:spcPts val="1680"/>
                        </a:lnSpc>
                        <a:defRPr/>
                      </a:pPr>
                      <a:r>
                        <a:rPr lang="en-US" sz="1200">
                          <a:solidFill>
                            <a:srgbClr val="000000"/>
                          </a:solidFill>
                        </a:rPr>
                        <a:t>Punjab Cricket Association Stadium, Mohali</a:t>
                      </a:r>
                      <a:endParaRPr lang="en-US" sz="1100"/>
                    </a:p>
                  </a:txBody>
                  <a:tcPr marL="0" marR="0" marT="0" marB="0" anchor="ctr"/>
                </a:tc>
                <a:tc>
                  <a:txBody>
                    <a:bodyPr/>
                    <a:lstStyle/>
                    <a:p>
                      <a:pPr algn="ctr">
                        <a:lnSpc>
                          <a:spcPts val="1680"/>
                        </a:lnSpc>
                        <a:defRPr/>
                      </a:pPr>
                      <a:r>
                        <a:rPr lang="en-US" sz="1200">
                          <a:solidFill>
                            <a:srgbClr val="000000"/>
                          </a:solidFill>
                        </a:rPr>
                        <a:t>10421</a:t>
                      </a:r>
                      <a:endParaRPr lang="en-US" sz="1100"/>
                    </a:p>
                  </a:txBody>
                  <a:tcPr marL="0" marR="0" marT="0" marB="0" anchor="ctr"/>
                </a:tc>
                <a:extLst>
                  <a:ext uri="{0D108BD9-81ED-4DB2-BD59-A6C34878D82A}">
                    <a16:rowId xmlns:a16="http://schemas.microsoft.com/office/drawing/2014/main" val="10008"/>
                  </a:ext>
                </a:extLst>
              </a:tr>
              <a:tr h="246932">
                <a:tc>
                  <a:txBody>
                    <a:bodyPr/>
                    <a:lstStyle/>
                    <a:p>
                      <a:pPr algn="ctr">
                        <a:lnSpc>
                          <a:spcPts val="1680"/>
                        </a:lnSpc>
                        <a:defRPr/>
                      </a:pPr>
                      <a:r>
                        <a:rPr lang="en-US" sz="1200">
                          <a:solidFill>
                            <a:srgbClr val="000000"/>
                          </a:solidFill>
                        </a:rPr>
                        <a:t>Dubai International Cricket Stadium</a:t>
                      </a:r>
                      <a:endParaRPr lang="en-US" sz="1100"/>
                    </a:p>
                  </a:txBody>
                  <a:tcPr marL="0" marR="0" marT="0" marB="0" anchor="ctr"/>
                </a:tc>
                <a:tc>
                  <a:txBody>
                    <a:bodyPr/>
                    <a:lstStyle/>
                    <a:p>
                      <a:pPr algn="ctr">
                        <a:lnSpc>
                          <a:spcPts val="1680"/>
                        </a:lnSpc>
                        <a:defRPr/>
                      </a:pPr>
                      <a:r>
                        <a:rPr lang="en-US" sz="1200">
                          <a:solidFill>
                            <a:srgbClr val="000000"/>
                          </a:solidFill>
                        </a:rPr>
                        <a:t>9910</a:t>
                      </a:r>
                      <a:endParaRPr lang="en-US" sz="1100"/>
                    </a:p>
                  </a:txBody>
                  <a:tcPr marL="0" marR="0" marT="0" marB="0" anchor="ctr"/>
                </a:tc>
                <a:extLst>
                  <a:ext uri="{0D108BD9-81ED-4DB2-BD59-A6C34878D82A}">
                    <a16:rowId xmlns:a16="http://schemas.microsoft.com/office/drawing/2014/main" val="10009"/>
                  </a:ext>
                </a:extLst>
              </a:tr>
              <a:tr h="246932">
                <a:tc>
                  <a:txBody>
                    <a:bodyPr/>
                    <a:lstStyle/>
                    <a:p>
                      <a:pPr algn="ctr">
                        <a:lnSpc>
                          <a:spcPts val="1680"/>
                        </a:lnSpc>
                        <a:defRPr/>
                      </a:pPr>
                      <a:r>
                        <a:rPr lang="en-US" sz="1200">
                          <a:solidFill>
                            <a:srgbClr val="000000"/>
                          </a:solidFill>
                        </a:rPr>
                        <a:t>Sheikh Zayed Stadium</a:t>
                      </a:r>
                      <a:endParaRPr lang="en-US" sz="1100"/>
                    </a:p>
                  </a:txBody>
                  <a:tcPr marL="0" marR="0" marT="0" marB="0" anchor="ctr"/>
                </a:tc>
                <a:tc>
                  <a:txBody>
                    <a:bodyPr/>
                    <a:lstStyle/>
                    <a:p>
                      <a:pPr algn="ctr">
                        <a:lnSpc>
                          <a:spcPts val="1680"/>
                        </a:lnSpc>
                        <a:defRPr/>
                      </a:pPr>
                      <a:r>
                        <a:rPr lang="en-US" sz="1200">
                          <a:solidFill>
                            <a:srgbClr val="000000"/>
                          </a:solidFill>
                        </a:rPr>
                        <a:t>8443</a:t>
                      </a:r>
                      <a:endParaRPr lang="en-US" sz="1100"/>
                    </a:p>
                  </a:txBody>
                  <a:tcPr marL="0" marR="0" marT="0" marB="0" anchor="ctr"/>
                </a:tc>
                <a:extLst>
                  <a:ext uri="{0D108BD9-81ED-4DB2-BD59-A6C34878D82A}">
                    <a16:rowId xmlns:a16="http://schemas.microsoft.com/office/drawing/2014/main" val="10010"/>
                  </a:ext>
                </a:extLst>
              </a:tr>
              <a:tr h="246932">
                <a:tc>
                  <a:txBody>
                    <a:bodyPr/>
                    <a:lstStyle/>
                    <a:p>
                      <a:pPr algn="ctr">
                        <a:lnSpc>
                          <a:spcPts val="1680"/>
                        </a:lnSpc>
                        <a:defRPr/>
                      </a:pPr>
                      <a:r>
                        <a:rPr lang="en-US" sz="1200">
                          <a:solidFill>
                            <a:srgbClr val="000000"/>
                          </a:solidFill>
                        </a:rPr>
                        <a:t>Punjab Cricket Association IS Bindra Stadium, Mohali</a:t>
                      </a:r>
                      <a:endParaRPr lang="en-US" sz="1100"/>
                    </a:p>
                  </a:txBody>
                  <a:tcPr marL="0" marR="0" marT="0" marB="0" anchor="ctr"/>
                </a:tc>
                <a:tc>
                  <a:txBody>
                    <a:bodyPr/>
                    <a:lstStyle/>
                    <a:p>
                      <a:pPr algn="ctr">
                        <a:lnSpc>
                          <a:spcPts val="1680"/>
                        </a:lnSpc>
                        <a:defRPr/>
                      </a:pPr>
                      <a:r>
                        <a:rPr lang="en-US" sz="1200" dirty="0">
                          <a:solidFill>
                            <a:srgbClr val="000000"/>
                          </a:solidFill>
                        </a:rPr>
                        <a:t>6750</a:t>
                      </a:r>
                      <a:endParaRPr lang="en-US" sz="1100" dirty="0"/>
                    </a:p>
                  </a:txBody>
                  <a:tcPr marL="0" marR="0" marT="0" marB="0" anchor="ctr"/>
                </a:tc>
                <a:extLst>
                  <a:ext uri="{0D108BD9-81ED-4DB2-BD59-A6C34878D82A}">
                    <a16:rowId xmlns:a16="http://schemas.microsoft.com/office/drawing/2014/main" val="10011"/>
                  </a:ext>
                </a:extLst>
              </a:tr>
              <a:tr h="246932">
                <a:tc>
                  <a:txBody>
                    <a:bodyPr/>
                    <a:lstStyle/>
                    <a:p>
                      <a:pPr algn="ctr">
                        <a:lnSpc>
                          <a:spcPts val="1680"/>
                        </a:lnSpc>
                        <a:defRPr/>
                      </a:pPr>
                      <a:r>
                        <a:rPr lang="en-US" sz="1200">
                          <a:solidFill>
                            <a:srgbClr val="000000"/>
                          </a:solidFill>
                        </a:rPr>
                        <a:t>Maharashtra Cricket Association Stadium</a:t>
                      </a:r>
                      <a:endParaRPr lang="en-US" sz="1100"/>
                    </a:p>
                  </a:txBody>
                  <a:tcPr marL="0" marR="0" marT="0" marB="0" anchor="ctr"/>
                </a:tc>
                <a:tc>
                  <a:txBody>
                    <a:bodyPr/>
                    <a:lstStyle/>
                    <a:p>
                      <a:pPr algn="ctr">
                        <a:lnSpc>
                          <a:spcPts val="1680"/>
                        </a:lnSpc>
                        <a:defRPr/>
                      </a:pPr>
                      <a:r>
                        <a:rPr lang="en-US" sz="1200">
                          <a:solidFill>
                            <a:srgbClr val="000000"/>
                          </a:solidFill>
                        </a:rPr>
                        <a:t>6465</a:t>
                      </a:r>
                      <a:endParaRPr lang="en-US" sz="1100"/>
                    </a:p>
                  </a:txBody>
                  <a:tcPr marL="0" marR="0" marT="0" marB="0" anchor="ctr"/>
                </a:tc>
                <a:extLst>
                  <a:ext uri="{0D108BD9-81ED-4DB2-BD59-A6C34878D82A}">
                    <a16:rowId xmlns:a16="http://schemas.microsoft.com/office/drawing/2014/main" val="10012"/>
                  </a:ext>
                </a:extLst>
              </a:tr>
              <a:tr h="246932">
                <a:tc>
                  <a:txBody>
                    <a:bodyPr/>
                    <a:lstStyle/>
                    <a:p>
                      <a:pPr algn="ctr">
                        <a:lnSpc>
                          <a:spcPts val="1680"/>
                        </a:lnSpc>
                        <a:defRPr/>
                      </a:pPr>
                      <a:r>
                        <a:rPr lang="en-US" sz="1200">
                          <a:solidFill>
                            <a:srgbClr val="000000"/>
                          </a:solidFill>
                        </a:rPr>
                        <a:t>Sharjah Cricket Stadium</a:t>
                      </a:r>
                      <a:endParaRPr lang="en-US" sz="1100"/>
                    </a:p>
                  </a:txBody>
                  <a:tcPr marL="0" marR="0" marT="0" marB="0" anchor="ctr"/>
                </a:tc>
                <a:tc>
                  <a:txBody>
                    <a:bodyPr/>
                    <a:lstStyle/>
                    <a:p>
                      <a:pPr algn="ctr">
                        <a:lnSpc>
                          <a:spcPts val="1680"/>
                        </a:lnSpc>
                        <a:defRPr/>
                      </a:pPr>
                      <a:r>
                        <a:rPr lang="en-US" sz="1200">
                          <a:solidFill>
                            <a:srgbClr val="000000"/>
                          </a:solidFill>
                        </a:rPr>
                        <a:t>5637</a:t>
                      </a:r>
                      <a:endParaRPr lang="en-US" sz="1100"/>
                    </a:p>
                  </a:txBody>
                  <a:tcPr marL="0" marR="0" marT="0" marB="0" anchor="ctr"/>
                </a:tc>
                <a:extLst>
                  <a:ext uri="{0D108BD9-81ED-4DB2-BD59-A6C34878D82A}">
                    <a16:rowId xmlns:a16="http://schemas.microsoft.com/office/drawing/2014/main" val="10013"/>
                  </a:ext>
                </a:extLst>
              </a:tr>
              <a:tr h="246932">
                <a:tc>
                  <a:txBody>
                    <a:bodyPr/>
                    <a:lstStyle/>
                    <a:p>
                      <a:pPr algn="ctr">
                        <a:lnSpc>
                          <a:spcPts val="1680"/>
                        </a:lnSpc>
                        <a:defRPr/>
                      </a:pPr>
                      <a:r>
                        <a:rPr lang="en-US" sz="1200">
                          <a:solidFill>
                            <a:srgbClr val="000000"/>
                          </a:solidFill>
                        </a:rPr>
                        <a:t>M.Chinnaswamy Stadium</a:t>
                      </a:r>
                      <a:endParaRPr lang="en-US" sz="1100"/>
                    </a:p>
                  </a:txBody>
                  <a:tcPr marL="0" marR="0" marT="0" marB="0" anchor="ctr"/>
                </a:tc>
                <a:tc>
                  <a:txBody>
                    <a:bodyPr/>
                    <a:lstStyle/>
                    <a:p>
                      <a:pPr algn="ctr">
                        <a:lnSpc>
                          <a:spcPts val="1680"/>
                        </a:lnSpc>
                        <a:defRPr/>
                      </a:pPr>
                      <a:r>
                        <a:rPr lang="en-US" sz="1200">
                          <a:solidFill>
                            <a:srgbClr val="000000"/>
                          </a:solidFill>
                        </a:rPr>
                        <a:t>4896</a:t>
                      </a:r>
                      <a:endParaRPr lang="en-US" sz="1100"/>
                    </a:p>
                  </a:txBody>
                  <a:tcPr marL="0" marR="0" marT="0" marB="0" anchor="ctr"/>
                </a:tc>
                <a:extLst>
                  <a:ext uri="{0D108BD9-81ED-4DB2-BD59-A6C34878D82A}">
                    <a16:rowId xmlns:a16="http://schemas.microsoft.com/office/drawing/2014/main" val="10014"/>
                  </a:ext>
                </a:extLst>
              </a:tr>
              <a:tr h="246932">
                <a:tc>
                  <a:txBody>
                    <a:bodyPr/>
                    <a:lstStyle/>
                    <a:p>
                      <a:pPr algn="ctr">
                        <a:lnSpc>
                          <a:spcPts val="1680"/>
                        </a:lnSpc>
                        <a:defRPr/>
                      </a:pPr>
                      <a:r>
                        <a:rPr lang="en-US" sz="1200">
                          <a:solidFill>
                            <a:srgbClr val="000000"/>
                          </a:solidFill>
                        </a:rPr>
                        <a:t>Subrata Roy Sahara Stadium</a:t>
                      </a:r>
                      <a:endParaRPr lang="en-US" sz="1100"/>
                    </a:p>
                  </a:txBody>
                  <a:tcPr marL="0" marR="0" marT="0" marB="0" anchor="ctr"/>
                </a:tc>
                <a:tc>
                  <a:txBody>
                    <a:bodyPr/>
                    <a:lstStyle/>
                    <a:p>
                      <a:pPr algn="ctr">
                        <a:lnSpc>
                          <a:spcPts val="1680"/>
                        </a:lnSpc>
                        <a:defRPr/>
                      </a:pPr>
                      <a:r>
                        <a:rPr lang="en-US" sz="1200">
                          <a:solidFill>
                            <a:srgbClr val="000000"/>
                          </a:solidFill>
                        </a:rPr>
                        <a:t>4518</a:t>
                      </a:r>
                      <a:endParaRPr lang="en-US" sz="1100"/>
                    </a:p>
                  </a:txBody>
                  <a:tcPr marL="0" marR="0" marT="0" marB="0" anchor="ctr"/>
                </a:tc>
                <a:extLst>
                  <a:ext uri="{0D108BD9-81ED-4DB2-BD59-A6C34878D82A}">
                    <a16:rowId xmlns:a16="http://schemas.microsoft.com/office/drawing/2014/main" val="10015"/>
                  </a:ext>
                </a:extLst>
              </a:tr>
              <a:tr h="246932">
                <a:tc>
                  <a:txBody>
                    <a:bodyPr/>
                    <a:lstStyle/>
                    <a:p>
                      <a:pPr algn="ctr">
                        <a:lnSpc>
                          <a:spcPts val="1680"/>
                        </a:lnSpc>
                        <a:defRPr/>
                      </a:pPr>
                      <a:r>
                        <a:rPr lang="en-US" sz="1200">
                          <a:solidFill>
                            <a:srgbClr val="000000"/>
                          </a:solidFill>
                        </a:rPr>
                        <a:t>Dr DY Patil Sports Academy</a:t>
                      </a:r>
                      <a:endParaRPr lang="en-US" sz="1100"/>
                    </a:p>
                  </a:txBody>
                  <a:tcPr marL="0" marR="0" marT="0" marB="0" anchor="ctr"/>
                </a:tc>
                <a:tc>
                  <a:txBody>
                    <a:bodyPr/>
                    <a:lstStyle/>
                    <a:p>
                      <a:pPr algn="ctr">
                        <a:lnSpc>
                          <a:spcPts val="1680"/>
                        </a:lnSpc>
                        <a:defRPr/>
                      </a:pPr>
                      <a:r>
                        <a:rPr lang="en-US" sz="1200">
                          <a:solidFill>
                            <a:srgbClr val="000000"/>
                          </a:solidFill>
                        </a:rPr>
                        <a:t>4490</a:t>
                      </a:r>
                      <a:endParaRPr lang="en-US" sz="1100"/>
                    </a:p>
                  </a:txBody>
                  <a:tcPr marL="0" marR="0" marT="0" marB="0" anchor="ctr"/>
                </a:tc>
                <a:extLst>
                  <a:ext uri="{0D108BD9-81ED-4DB2-BD59-A6C34878D82A}">
                    <a16:rowId xmlns:a16="http://schemas.microsoft.com/office/drawing/2014/main" val="10016"/>
                  </a:ext>
                </a:extLst>
              </a:tr>
              <a:tr h="246932">
                <a:tc>
                  <a:txBody>
                    <a:bodyPr/>
                    <a:lstStyle/>
                    <a:p>
                      <a:pPr algn="ctr">
                        <a:lnSpc>
                          <a:spcPts val="1680"/>
                        </a:lnSpc>
                        <a:defRPr/>
                      </a:pPr>
                      <a:r>
                        <a:rPr lang="en-US" sz="1200">
                          <a:solidFill>
                            <a:srgbClr val="000000"/>
                          </a:solidFill>
                        </a:rPr>
                        <a:t>Kingsmead</a:t>
                      </a:r>
                      <a:endParaRPr lang="en-US" sz="1100"/>
                    </a:p>
                  </a:txBody>
                  <a:tcPr marL="0" marR="0" marT="0" marB="0" anchor="ctr"/>
                </a:tc>
                <a:tc>
                  <a:txBody>
                    <a:bodyPr/>
                    <a:lstStyle/>
                    <a:p>
                      <a:pPr algn="ctr">
                        <a:lnSpc>
                          <a:spcPts val="1680"/>
                        </a:lnSpc>
                        <a:defRPr/>
                      </a:pPr>
                      <a:r>
                        <a:rPr lang="en-US" sz="1200">
                          <a:solidFill>
                            <a:srgbClr val="000000"/>
                          </a:solidFill>
                        </a:rPr>
                        <a:t>4076</a:t>
                      </a:r>
                      <a:endParaRPr lang="en-US" sz="1100"/>
                    </a:p>
                  </a:txBody>
                  <a:tcPr marL="0" marR="0" marT="0" marB="0" anchor="ctr"/>
                </a:tc>
                <a:extLst>
                  <a:ext uri="{0D108BD9-81ED-4DB2-BD59-A6C34878D82A}">
                    <a16:rowId xmlns:a16="http://schemas.microsoft.com/office/drawing/2014/main" val="10017"/>
                  </a:ext>
                </a:extLst>
              </a:tr>
              <a:tr h="246932">
                <a:tc>
                  <a:txBody>
                    <a:bodyPr/>
                    <a:lstStyle/>
                    <a:p>
                      <a:pPr algn="ctr">
                        <a:lnSpc>
                          <a:spcPts val="1680"/>
                        </a:lnSpc>
                        <a:defRPr/>
                      </a:pPr>
                      <a:r>
                        <a:rPr lang="en-US" sz="1200">
                          <a:solidFill>
                            <a:srgbClr val="000000"/>
                          </a:solidFill>
                        </a:rPr>
                        <a:t>Brabourne Stadium</a:t>
                      </a:r>
                      <a:endParaRPr lang="en-US" sz="1100"/>
                    </a:p>
                  </a:txBody>
                  <a:tcPr marL="0" marR="0" marT="0" marB="0" anchor="ctr"/>
                </a:tc>
                <a:tc>
                  <a:txBody>
                    <a:bodyPr/>
                    <a:lstStyle/>
                    <a:p>
                      <a:pPr algn="ctr">
                        <a:lnSpc>
                          <a:spcPts val="1680"/>
                        </a:lnSpc>
                        <a:defRPr/>
                      </a:pPr>
                      <a:r>
                        <a:rPr lang="en-US" sz="1200">
                          <a:solidFill>
                            <a:srgbClr val="000000"/>
                          </a:solidFill>
                        </a:rPr>
                        <a:t>3596</a:t>
                      </a:r>
                      <a:endParaRPr lang="en-US" sz="1100"/>
                    </a:p>
                  </a:txBody>
                  <a:tcPr marL="0" marR="0" marT="0" marB="0" anchor="ctr"/>
                </a:tc>
                <a:extLst>
                  <a:ext uri="{0D108BD9-81ED-4DB2-BD59-A6C34878D82A}">
                    <a16:rowId xmlns:a16="http://schemas.microsoft.com/office/drawing/2014/main" val="10018"/>
                  </a:ext>
                </a:extLst>
              </a:tr>
              <a:tr h="246932">
                <a:tc>
                  <a:txBody>
                    <a:bodyPr/>
                    <a:lstStyle/>
                    <a:p>
                      <a:pPr algn="ctr">
                        <a:lnSpc>
                          <a:spcPts val="1680"/>
                        </a:lnSpc>
                        <a:defRPr/>
                      </a:pPr>
                      <a:r>
                        <a:rPr lang="en-US" sz="1200">
                          <a:solidFill>
                            <a:srgbClr val="000000"/>
                          </a:solidFill>
                        </a:rPr>
                        <a:t>Dr. Y.S. Rajasekhara Reddy ACA-VDCA Cricket Stadium</a:t>
                      </a:r>
                      <a:endParaRPr lang="en-US" sz="1100"/>
                    </a:p>
                  </a:txBody>
                  <a:tcPr marL="0" marR="0" marT="0" marB="0" anchor="ctr"/>
                </a:tc>
                <a:tc>
                  <a:txBody>
                    <a:bodyPr/>
                    <a:lstStyle/>
                    <a:p>
                      <a:pPr algn="ctr">
                        <a:lnSpc>
                          <a:spcPts val="1680"/>
                        </a:lnSpc>
                        <a:defRPr/>
                      </a:pPr>
                      <a:r>
                        <a:rPr lang="en-US" sz="1200">
                          <a:solidFill>
                            <a:srgbClr val="000000"/>
                          </a:solidFill>
                        </a:rPr>
                        <a:t>3585</a:t>
                      </a:r>
                      <a:endParaRPr lang="en-US" sz="1100"/>
                    </a:p>
                  </a:txBody>
                  <a:tcPr marL="0" marR="0" marT="0" marB="0" anchor="ctr"/>
                </a:tc>
                <a:extLst>
                  <a:ext uri="{0D108BD9-81ED-4DB2-BD59-A6C34878D82A}">
                    <a16:rowId xmlns:a16="http://schemas.microsoft.com/office/drawing/2014/main" val="10019"/>
                  </a:ext>
                </a:extLst>
              </a:tr>
              <a:tr h="246932">
                <a:tc>
                  <a:txBody>
                    <a:bodyPr/>
                    <a:lstStyle/>
                    <a:p>
                      <a:pPr algn="ctr">
                        <a:lnSpc>
                          <a:spcPts val="1680"/>
                        </a:lnSpc>
                        <a:defRPr/>
                      </a:pPr>
                      <a:r>
                        <a:rPr lang="en-US" sz="1200">
                          <a:solidFill>
                            <a:srgbClr val="000000"/>
                          </a:solidFill>
                        </a:rPr>
                        <a:t>Sardar Patel Stadium, Motera</a:t>
                      </a:r>
                      <a:endParaRPr lang="en-US" sz="1100"/>
                    </a:p>
                  </a:txBody>
                  <a:tcPr marL="0" marR="0" marT="0" marB="0" anchor="ctr"/>
                </a:tc>
                <a:tc>
                  <a:txBody>
                    <a:bodyPr/>
                    <a:lstStyle/>
                    <a:p>
                      <a:pPr algn="ctr">
                        <a:lnSpc>
                          <a:spcPts val="1680"/>
                        </a:lnSpc>
                        <a:defRPr/>
                      </a:pPr>
                      <a:r>
                        <a:rPr lang="en-US" sz="1200">
                          <a:solidFill>
                            <a:srgbClr val="000000"/>
                          </a:solidFill>
                        </a:rPr>
                        <a:t>3571</a:t>
                      </a:r>
                      <a:endParaRPr lang="en-US" sz="1100"/>
                    </a:p>
                  </a:txBody>
                  <a:tcPr marL="0" marR="0" marT="0" marB="0" anchor="ctr"/>
                </a:tc>
                <a:extLst>
                  <a:ext uri="{0D108BD9-81ED-4DB2-BD59-A6C34878D82A}">
                    <a16:rowId xmlns:a16="http://schemas.microsoft.com/office/drawing/2014/main" val="10020"/>
                  </a:ext>
                </a:extLst>
              </a:tr>
              <a:tr h="246932">
                <a:tc>
                  <a:txBody>
                    <a:bodyPr/>
                    <a:lstStyle/>
                    <a:p>
                      <a:pPr algn="ctr">
                        <a:lnSpc>
                          <a:spcPts val="1680"/>
                        </a:lnSpc>
                        <a:defRPr/>
                      </a:pPr>
                      <a:r>
                        <a:rPr lang="en-US" sz="1200">
                          <a:solidFill>
                            <a:srgbClr val="000000"/>
                          </a:solidFill>
                        </a:rPr>
                        <a:t>SuperSport Park</a:t>
                      </a:r>
                      <a:endParaRPr lang="en-US" sz="1100"/>
                    </a:p>
                  </a:txBody>
                  <a:tcPr marL="0" marR="0" marT="0" marB="0" anchor="ctr"/>
                </a:tc>
                <a:tc>
                  <a:txBody>
                    <a:bodyPr/>
                    <a:lstStyle/>
                    <a:p>
                      <a:pPr algn="ctr">
                        <a:lnSpc>
                          <a:spcPts val="1680"/>
                        </a:lnSpc>
                        <a:defRPr/>
                      </a:pPr>
                      <a:r>
                        <a:rPr lang="en-US" sz="1200">
                          <a:solidFill>
                            <a:srgbClr val="000000"/>
                          </a:solidFill>
                        </a:rPr>
                        <a:t>3440</a:t>
                      </a:r>
                      <a:endParaRPr lang="en-US" sz="1100"/>
                    </a:p>
                  </a:txBody>
                  <a:tcPr marL="0" marR="0" marT="0" marB="0" anchor="ctr"/>
                </a:tc>
                <a:extLst>
                  <a:ext uri="{0D108BD9-81ED-4DB2-BD59-A6C34878D82A}">
                    <a16:rowId xmlns:a16="http://schemas.microsoft.com/office/drawing/2014/main" val="10021"/>
                  </a:ext>
                </a:extLst>
              </a:tr>
              <a:tr h="246932">
                <a:tc>
                  <a:txBody>
                    <a:bodyPr/>
                    <a:lstStyle/>
                    <a:p>
                      <a:pPr algn="ctr">
                        <a:lnSpc>
                          <a:spcPts val="1680"/>
                        </a:lnSpc>
                        <a:defRPr/>
                      </a:pPr>
                      <a:r>
                        <a:rPr lang="en-US" sz="1200">
                          <a:solidFill>
                            <a:srgbClr val="000000"/>
                          </a:solidFill>
                        </a:rPr>
                        <a:t>Saurashtra Cricket Association Stadium</a:t>
                      </a:r>
                      <a:endParaRPr lang="en-US" sz="1100"/>
                    </a:p>
                  </a:txBody>
                  <a:tcPr marL="0" marR="0" marT="0" marB="0" anchor="ctr"/>
                </a:tc>
                <a:tc>
                  <a:txBody>
                    <a:bodyPr/>
                    <a:lstStyle/>
                    <a:p>
                      <a:pPr algn="ctr">
                        <a:lnSpc>
                          <a:spcPts val="1680"/>
                        </a:lnSpc>
                        <a:defRPr/>
                      </a:pPr>
                      <a:r>
                        <a:rPr lang="en-US" sz="1200">
                          <a:solidFill>
                            <a:srgbClr val="000000"/>
                          </a:solidFill>
                        </a:rPr>
                        <a:t>3185</a:t>
                      </a:r>
                      <a:endParaRPr lang="en-US" sz="1100"/>
                    </a:p>
                  </a:txBody>
                  <a:tcPr marL="0" marR="0" marT="0" marB="0" anchor="ctr"/>
                </a:tc>
                <a:extLst>
                  <a:ext uri="{0D108BD9-81ED-4DB2-BD59-A6C34878D82A}">
                    <a16:rowId xmlns:a16="http://schemas.microsoft.com/office/drawing/2014/main" val="10022"/>
                  </a:ext>
                </a:extLst>
              </a:tr>
              <a:tr h="246932">
                <a:tc>
                  <a:txBody>
                    <a:bodyPr/>
                    <a:lstStyle/>
                    <a:p>
                      <a:pPr algn="ctr">
                        <a:lnSpc>
                          <a:spcPts val="1680"/>
                        </a:lnSpc>
                        <a:defRPr/>
                      </a:pPr>
                      <a:r>
                        <a:rPr lang="en-US" sz="1200">
                          <a:solidFill>
                            <a:srgbClr val="000000"/>
                          </a:solidFill>
                        </a:rPr>
                        <a:t>Holkar Cricket Stadium</a:t>
                      </a:r>
                      <a:endParaRPr lang="en-US" sz="1100"/>
                    </a:p>
                  </a:txBody>
                  <a:tcPr marL="0" marR="0" marT="0" marB="0" anchor="ctr"/>
                </a:tc>
                <a:tc>
                  <a:txBody>
                    <a:bodyPr/>
                    <a:lstStyle/>
                    <a:p>
                      <a:pPr algn="ctr">
                        <a:lnSpc>
                          <a:spcPts val="1680"/>
                        </a:lnSpc>
                        <a:defRPr/>
                      </a:pPr>
                      <a:r>
                        <a:rPr lang="en-US" sz="1200">
                          <a:solidFill>
                            <a:srgbClr val="000000"/>
                          </a:solidFill>
                        </a:rPr>
                        <a:t>2735</a:t>
                      </a:r>
                      <a:endParaRPr lang="en-US" sz="1100"/>
                    </a:p>
                  </a:txBody>
                  <a:tcPr marL="0" marR="0" marT="0" marB="0" anchor="ctr"/>
                </a:tc>
                <a:extLst>
                  <a:ext uri="{0D108BD9-81ED-4DB2-BD59-A6C34878D82A}">
                    <a16:rowId xmlns:a16="http://schemas.microsoft.com/office/drawing/2014/main" val="10023"/>
                  </a:ext>
                </a:extLst>
              </a:tr>
              <a:tr h="246932">
                <a:tc>
                  <a:txBody>
                    <a:bodyPr/>
                    <a:lstStyle/>
                    <a:p>
                      <a:pPr algn="ctr">
                        <a:lnSpc>
                          <a:spcPts val="1680"/>
                        </a:lnSpc>
                        <a:defRPr/>
                      </a:pPr>
                      <a:r>
                        <a:rPr lang="en-US" sz="1200">
                          <a:solidFill>
                            <a:srgbClr val="000000"/>
                          </a:solidFill>
                        </a:rPr>
                        <a:t>Himachal Pradesh Cricket Association Stadium</a:t>
                      </a:r>
                      <a:endParaRPr lang="en-US" sz="1100"/>
                    </a:p>
                  </a:txBody>
                  <a:tcPr marL="0" marR="0" marT="0" marB="0" anchor="ctr"/>
                </a:tc>
                <a:tc>
                  <a:txBody>
                    <a:bodyPr/>
                    <a:lstStyle/>
                    <a:p>
                      <a:pPr algn="ctr">
                        <a:lnSpc>
                          <a:spcPts val="1680"/>
                        </a:lnSpc>
                        <a:defRPr/>
                      </a:pPr>
                      <a:r>
                        <a:rPr lang="en-US" sz="1200">
                          <a:solidFill>
                            <a:srgbClr val="000000"/>
                          </a:solidFill>
                        </a:rPr>
                        <a:t>2720</a:t>
                      </a:r>
                      <a:endParaRPr lang="en-US" sz="1100"/>
                    </a:p>
                  </a:txBody>
                  <a:tcPr marL="0" marR="0" marT="0" marB="0" anchor="ctr"/>
                </a:tc>
                <a:extLst>
                  <a:ext uri="{0D108BD9-81ED-4DB2-BD59-A6C34878D82A}">
                    <a16:rowId xmlns:a16="http://schemas.microsoft.com/office/drawing/2014/main" val="10024"/>
                  </a:ext>
                </a:extLst>
              </a:tr>
              <a:tr h="246932">
                <a:tc>
                  <a:txBody>
                    <a:bodyPr/>
                    <a:lstStyle/>
                    <a:p>
                      <a:pPr algn="ctr">
                        <a:lnSpc>
                          <a:spcPts val="1680"/>
                        </a:lnSpc>
                        <a:defRPr/>
                      </a:pPr>
                      <a:r>
                        <a:rPr lang="en-US" sz="1200">
                          <a:solidFill>
                            <a:srgbClr val="000000"/>
                          </a:solidFill>
                        </a:rPr>
                        <a:t>Barabati Stadium</a:t>
                      </a:r>
                      <a:endParaRPr lang="en-US" sz="1100"/>
                    </a:p>
                  </a:txBody>
                  <a:tcPr marL="0" marR="0" marT="0" marB="0" anchor="ctr"/>
                </a:tc>
                <a:tc>
                  <a:txBody>
                    <a:bodyPr/>
                    <a:lstStyle/>
                    <a:p>
                      <a:pPr algn="ctr">
                        <a:lnSpc>
                          <a:spcPts val="1680"/>
                        </a:lnSpc>
                        <a:defRPr/>
                      </a:pPr>
                      <a:r>
                        <a:rPr lang="en-US" sz="1200">
                          <a:solidFill>
                            <a:srgbClr val="000000"/>
                          </a:solidFill>
                        </a:rPr>
                        <a:t>2195</a:t>
                      </a:r>
                      <a:endParaRPr lang="en-US" sz="1100"/>
                    </a:p>
                  </a:txBody>
                  <a:tcPr marL="0" marR="0" marT="0" marB="0" anchor="ctr"/>
                </a:tc>
                <a:extLst>
                  <a:ext uri="{0D108BD9-81ED-4DB2-BD59-A6C34878D82A}">
                    <a16:rowId xmlns:a16="http://schemas.microsoft.com/office/drawing/2014/main" val="10025"/>
                  </a:ext>
                </a:extLst>
              </a:tr>
              <a:tr h="246932">
                <a:tc>
                  <a:txBody>
                    <a:bodyPr/>
                    <a:lstStyle/>
                    <a:p>
                      <a:pPr algn="ctr">
                        <a:lnSpc>
                          <a:spcPts val="1680"/>
                        </a:lnSpc>
                        <a:defRPr/>
                      </a:pPr>
                      <a:r>
                        <a:rPr lang="en-US" sz="1200">
                          <a:solidFill>
                            <a:srgbClr val="000000"/>
                          </a:solidFill>
                        </a:rPr>
                        <a:t>New Wanderers Stadium</a:t>
                      </a:r>
                      <a:endParaRPr lang="en-US" sz="1100"/>
                    </a:p>
                  </a:txBody>
                  <a:tcPr marL="0" marR="0" marT="0" marB="0" anchor="ctr"/>
                </a:tc>
                <a:tc>
                  <a:txBody>
                    <a:bodyPr/>
                    <a:lstStyle/>
                    <a:p>
                      <a:pPr algn="ctr">
                        <a:lnSpc>
                          <a:spcPts val="1680"/>
                        </a:lnSpc>
                        <a:defRPr/>
                      </a:pPr>
                      <a:r>
                        <a:rPr lang="en-US" sz="1200">
                          <a:solidFill>
                            <a:srgbClr val="000000"/>
                          </a:solidFill>
                        </a:rPr>
                        <a:t>2184</a:t>
                      </a:r>
                      <a:endParaRPr lang="en-US" sz="1100"/>
                    </a:p>
                  </a:txBody>
                  <a:tcPr marL="0" marR="0" marT="0" marB="0" anchor="ctr"/>
                </a:tc>
                <a:extLst>
                  <a:ext uri="{0D108BD9-81ED-4DB2-BD59-A6C34878D82A}">
                    <a16:rowId xmlns:a16="http://schemas.microsoft.com/office/drawing/2014/main" val="10026"/>
                  </a:ext>
                </a:extLst>
              </a:tr>
              <a:tr h="246932">
                <a:tc>
                  <a:txBody>
                    <a:bodyPr/>
                    <a:lstStyle/>
                    <a:p>
                      <a:pPr algn="ctr">
                        <a:lnSpc>
                          <a:spcPts val="1680"/>
                        </a:lnSpc>
                        <a:defRPr/>
                      </a:pPr>
                      <a:r>
                        <a:rPr lang="en-US" sz="1200">
                          <a:solidFill>
                            <a:srgbClr val="000000"/>
                          </a:solidFill>
                        </a:rPr>
                        <a:t>JSCA International Stadium Complex</a:t>
                      </a:r>
                      <a:endParaRPr lang="en-US" sz="1100"/>
                    </a:p>
                  </a:txBody>
                  <a:tcPr marL="0" marR="0" marT="0" marB="0" anchor="ctr"/>
                </a:tc>
                <a:tc>
                  <a:txBody>
                    <a:bodyPr/>
                    <a:lstStyle/>
                    <a:p>
                      <a:pPr algn="ctr">
                        <a:lnSpc>
                          <a:spcPts val="1680"/>
                        </a:lnSpc>
                        <a:defRPr/>
                      </a:pPr>
                      <a:r>
                        <a:rPr lang="en-US" sz="1200">
                          <a:solidFill>
                            <a:srgbClr val="000000"/>
                          </a:solidFill>
                        </a:rPr>
                        <a:t>1956</a:t>
                      </a:r>
                      <a:endParaRPr lang="en-US" sz="1100"/>
                    </a:p>
                  </a:txBody>
                  <a:tcPr marL="0" marR="0" marT="0" marB="0" anchor="ctr"/>
                </a:tc>
                <a:extLst>
                  <a:ext uri="{0D108BD9-81ED-4DB2-BD59-A6C34878D82A}">
                    <a16:rowId xmlns:a16="http://schemas.microsoft.com/office/drawing/2014/main" val="10027"/>
                  </a:ext>
                </a:extLst>
              </a:tr>
              <a:tr h="246932">
                <a:tc>
                  <a:txBody>
                    <a:bodyPr/>
                    <a:lstStyle/>
                    <a:p>
                      <a:pPr algn="ctr">
                        <a:lnSpc>
                          <a:spcPts val="1680"/>
                        </a:lnSpc>
                        <a:defRPr/>
                      </a:pPr>
                      <a:r>
                        <a:rPr lang="en-US" sz="1200">
                          <a:solidFill>
                            <a:srgbClr val="000000"/>
                          </a:solidFill>
                        </a:rPr>
                        <a:t>St George's Park</a:t>
                      </a:r>
                      <a:endParaRPr lang="en-US" sz="1100"/>
                    </a:p>
                  </a:txBody>
                  <a:tcPr marL="0" marR="0" marT="0" marB="0" anchor="ctr"/>
                </a:tc>
                <a:tc>
                  <a:txBody>
                    <a:bodyPr/>
                    <a:lstStyle/>
                    <a:p>
                      <a:pPr algn="ctr">
                        <a:lnSpc>
                          <a:spcPts val="1680"/>
                        </a:lnSpc>
                        <a:defRPr/>
                      </a:pPr>
                      <a:r>
                        <a:rPr lang="en-US" sz="1200">
                          <a:solidFill>
                            <a:srgbClr val="000000"/>
                          </a:solidFill>
                        </a:rPr>
                        <a:t>1904</a:t>
                      </a:r>
                      <a:endParaRPr lang="en-US" sz="1100"/>
                    </a:p>
                  </a:txBody>
                  <a:tcPr marL="0" marR="0" marT="0" marB="0" anchor="ctr"/>
                </a:tc>
                <a:extLst>
                  <a:ext uri="{0D108BD9-81ED-4DB2-BD59-A6C34878D82A}">
                    <a16:rowId xmlns:a16="http://schemas.microsoft.com/office/drawing/2014/main" val="10028"/>
                  </a:ext>
                </a:extLst>
              </a:tr>
              <a:tr h="246932">
                <a:tc>
                  <a:txBody>
                    <a:bodyPr/>
                    <a:lstStyle/>
                    <a:p>
                      <a:pPr algn="ctr">
                        <a:lnSpc>
                          <a:spcPts val="1680"/>
                        </a:lnSpc>
                        <a:defRPr/>
                      </a:pPr>
                      <a:r>
                        <a:rPr lang="en-US" sz="1200">
                          <a:solidFill>
                            <a:srgbClr val="000000"/>
                          </a:solidFill>
                        </a:rPr>
                        <a:t>Shaheed Veer Narayan Singh International Stadium</a:t>
                      </a:r>
                      <a:endParaRPr lang="en-US" sz="1100"/>
                    </a:p>
                  </a:txBody>
                  <a:tcPr marL="0" marR="0" marT="0" marB="0" anchor="ctr"/>
                </a:tc>
                <a:tc>
                  <a:txBody>
                    <a:bodyPr/>
                    <a:lstStyle/>
                    <a:p>
                      <a:pPr algn="ctr">
                        <a:lnSpc>
                          <a:spcPts val="1680"/>
                        </a:lnSpc>
                        <a:defRPr/>
                      </a:pPr>
                      <a:r>
                        <a:rPr lang="en-US" sz="1200">
                          <a:solidFill>
                            <a:srgbClr val="000000"/>
                          </a:solidFill>
                        </a:rPr>
                        <a:t>1664</a:t>
                      </a:r>
                      <a:endParaRPr lang="en-US" sz="1100"/>
                    </a:p>
                  </a:txBody>
                  <a:tcPr marL="0" marR="0" marT="0" marB="0" anchor="ctr"/>
                </a:tc>
                <a:extLst>
                  <a:ext uri="{0D108BD9-81ED-4DB2-BD59-A6C34878D82A}">
                    <a16:rowId xmlns:a16="http://schemas.microsoft.com/office/drawing/2014/main" val="10029"/>
                  </a:ext>
                </a:extLst>
              </a:tr>
              <a:tr h="246932">
                <a:tc>
                  <a:txBody>
                    <a:bodyPr/>
                    <a:lstStyle/>
                    <a:p>
                      <a:pPr algn="ctr">
                        <a:lnSpc>
                          <a:spcPts val="1680"/>
                        </a:lnSpc>
                        <a:defRPr/>
                      </a:pPr>
                      <a:r>
                        <a:rPr lang="en-US" sz="1200">
                          <a:solidFill>
                            <a:srgbClr val="000000"/>
                          </a:solidFill>
                        </a:rPr>
                        <a:t>Newlands</a:t>
                      </a:r>
                      <a:endParaRPr lang="en-US" sz="1100"/>
                    </a:p>
                  </a:txBody>
                  <a:tcPr marL="0" marR="0" marT="0" marB="0" anchor="ctr"/>
                </a:tc>
                <a:tc>
                  <a:txBody>
                    <a:bodyPr/>
                    <a:lstStyle/>
                    <a:p>
                      <a:pPr algn="ctr">
                        <a:lnSpc>
                          <a:spcPts val="1680"/>
                        </a:lnSpc>
                        <a:defRPr/>
                      </a:pPr>
                      <a:r>
                        <a:rPr lang="en-US" sz="1200">
                          <a:solidFill>
                            <a:srgbClr val="000000"/>
                          </a:solidFill>
                        </a:rPr>
                        <a:t>1652</a:t>
                      </a:r>
                      <a:endParaRPr lang="en-US" sz="1100"/>
                    </a:p>
                  </a:txBody>
                  <a:tcPr marL="0" marR="0" marT="0" marB="0" anchor="ctr"/>
                </a:tc>
                <a:extLst>
                  <a:ext uri="{0D108BD9-81ED-4DB2-BD59-A6C34878D82A}">
                    <a16:rowId xmlns:a16="http://schemas.microsoft.com/office/drawing/2014/main" val="10030"/>
                  </a:ext>
                </a:extLst>
              </a:tr>
              <a:tr h="246932">
                <a:tc>
                  <a:txBody>
                    <a:bodyPr/>
                    <a:lstStyle/>
                    <a:p>
                      <a:pPr algn="ctr">
                        <a:lnSpc>
                          <a:spcPts val="1680"/>
                        </a:lnSpc>
                        <a:defRPr/>
                      </a:pPr>
                      <a:r>
                        <a:rPr lang="en-US" sz="1200">
                          <a:solidFill>
                            <a:srgbClr val="000000"/>
                          </a:solidFill>
                        </a:rPr>
                        <a:t>Nehru Stadium</a:t>
                      </a:r>
                      <a:endParaRPr lang="en-US" sz="1100"/>
                    </a:p>
                  </a:txBody>
                  <a:tcPr marL="0" marR="0" marT="0" marB="0" anchor="ctr"/>
                </a:tc>
                <a:tc>
                  <a:txBody>
                    <a:bodyPr/>
                    <a:lstStyle/>
                    <a:p>
                      <a:pPr algn="ctr">
                        <a:lnSpc>
                          <a:spcPts val="1680"/>
                        </a:lnSpc>
                        <a:defRPr/>
                      </a:pPr>
                      <a:r>
                        <a:rPr lang="en-US" sz="1200">
                          <a:solidFill>
                            <a:srgbClr val="000000"/>
                          </a:solidFill>
                        </a:rPr>
                        <a:t>1286</a:t>
                      </a:r>
                      <a:endParaRPr lang="en-US" sz="1100"/>
                    </a:p>
                  </a:txBody>
                  <a:tcPr marL="0" marR="0" marT="0" marB="0" anchor="ctr"/>
                </a:tc>
                <a:extLst>
                  <a:ext uri="{0D108BD9-81ED-4DB2-BD59-A6C34878D82A}">
                    <a16:rowId xmlns:a16="http://schemas.microsoft.com/office/drawing/2014/main" val="10031"/>
                  </a:ext>
                </a:extLst>
              </a:tr>
              <a:tr h="246932">
                <a:tc>
                  <a:txBody>
                    <a:bodyPr/>
                    <a:lstStyle/>
                    <a:p>
                      <a:pPr algn="ctr">
                        <a:lnSpc>
                          <a:spcPts val="1680"/>
                        </a:lnSpc>
                        <a:defRPr/>
                      </a:pPr>
                      <a:r>
                        <a:rPr lang="en-US" sz="1200">
                          <a:solidFill>
                            <a:srgbClr val="000000"/>
                          </a:solidFill>
                        </a:rPr>
                        <a:t>Green Park</a:t>
                      </a:r>
                      <a:endParaRPr lang="en-US" sz="1100"/>
                    </a:p>
                  </a:txBody>
                  <a:tcPr marL="0" marR="0" marT="0" marB="0" anchor="ctr"/>
                </a:tc>
                <a:tc>
                  <a:txBody>
                    <a:bodyPr/>
                    <a:lstStyle/>
                    <a:p>
                      <a:pPr algn="ctr">
                        <a:lnSpc>
                          <a:spcPts val="1680"/>
                        </a:lnSpc>
                        <a:defRPr/>
                      </a:pPr>
                      <a:r>
                        <a:rPr lang="en-US" sz="1200">
                          <a:solidFill>
                            <a:srgbClr val="000000"/>
                          </a:solidFill>
                        </a:rPr>
                        <a:t>1236</a:t>
                      </a:r>
                      <a:endParaRPr lang="en-US" sz="1100"/>
                    </a:p>
                  </a:txBody>
                  <a:tcPr marL="0" marR="0" marT="0" marB="0" anchor="ctr"/>
                </a:tc>
                <a:extLst>
                  <a:ext uri="{0D108BD9-81ED-4DB2-BD59-A6C34878D82A}">
                    <a16:rowId xmlns:a16="http://schemas.microsoft.com/office/drawing/2014/main" val="10032"/>
                  </a:ext>
                </a:extLst>
              </a:tr>
              <a:tr h="246932">
                <a:tc>
                  <a:txBody>
                    <a:bodyPr/>
                    <a:lstStyle/>
                    <a:p>
                      <a:pPr algn="ctr">
                        <a:lnSpc>
                          <a:spcPts val="1680"/>
                        </a:lnSpc>
                        <a:defRPr/>
                      </a:pPr>
                      <a:r>
                        <a:rPr lang="en-US" sz="1200">
                          <a:solidFill>
                            <a:srgbClr val="000000"/>
                          </a:solidFill>
                        </a:rPr>
                        <a:t>De Beers Diamond Oval</a:t>
                      </a:r>
                      <a:endParaRPr lang="en-US" sz="1100"/>
                    </a:p>
                  </a:txBody>
                  <a:tcPr marL="0" marR="0" marT="0" marB="0" anchor="ctr"/>
                </a:tc>
                <a:tc>
                  <a:txBody>
                    <a:bodyPr/>
                    <a:lstStyle/>
                    <a:p>
                      <a:pPr algn="ctr">
                        <a:lnSpc>
                          <a:spcPts val="1680"/>
                        </a:lnSpc>
                        <a:defRPr/>
                      </a:pPr>
                      <a:r>
                        <a:rPr lang="en-US" sz="1200">
                          <a:solidFill>
                            <a:srgbClr val="000000"/>
                          </a:solidFill>
                        </a:rPr>
                        <a:t>858</a:t>
                      </a:r>
                      <a:endParaRPr lang="en-US" sz="1100"/>
                    </a:p>
                  </a:txBody>
                  <a:tcPr marL="0" marR="0" marT="0" marB="0" anchor="ctr"/>
                </a:tc>
                <a:extLst>
                  <a:ext uri="{0D108BD9-81ED-4DB2-BD59-A6C34878D82A}">
                    <a16:rowId xmlns:a16="http://schemas.microsoft.com/office/drawing/2014/main" val="10033"/>
                  </a:ext>
                </a:extLst>
              </a:tr>
              <a:tr h="246932">
                <a:tc>
                  <a:txBody>
                    <a:bodyPr/>
                    <a:lstStyle/>
                    <a:p>
                      <a:pPr algn="ctr">
                        <a:lnSpc>
                          <a:spcPts val="1680"/>
                        </a:lnSpc>
                        <a:defRPr/>
                      </a:pPr>
                      <a:r>
                        <a:rPr lang="en-US" sz="1200">
                          <a:solidFill>
                            <a:srgbClr val="000000"/>
                          </a:solidFill>
                        </a:rPr>
                        <a:t>Vidarbha Cricket Association Stadium, Jamtha</a:t>
                      </a:r>
                      <a:endParaRPr lang="en-US" sz="1100"/>
                    </a:p>
                  </a:txBody>
                  <a:tcPr marL="0" marR="0" marT="0" marB="0" anchor="ctr"/>
                </a:tc>
                <a:tc>
                  <a:txBody>
                    <a:bodyPr/>
                    <a:lstStyle/>
                    <a:p>
                      <a:pPr algn="ctr">
                        <a:lnSpc>
                          <a:spcPts val="1680"/>
                        </a:lnSpc>
                        <a:defRPr/>
                      </a:pPr>
                      <a:r>
                        <a:rPr lang="en-US" sz="1200">
                          <a:solidFill>
                            <a:srgbClr val="000000"/>
                          </a:solidFill>
                        </a:rPr>
                        <a:t>822</a:t>
                      </a:r>
                      <a:endParaRPr lang="en-US" sz="1100"/>
                    </a:p>
                  </a:txBody>
                  <a:tcPr marL="0" marR="0" marT="0" marB="0" anchor="ctr"/>
                </a:tc>
                <a:extLst>
                  <a:ext uri="{0D108BD9-81ED-4DB2-BD59-A6C34878D82A}">
                    <a16:rowId xmlns:a16="http://schemas.microsoft.com/office/drawing/2014/main" val="10034"/>
                  </a:ext>
                </a:extLst>
              </a:tr>
              <a:tr h="246932">
                <a:tc>
                  <a:txBody>
                    <a:bodyPr/>
                    <a:lstStyle/>
                    <a:p>
                      <a:pPr algn="ctr">
                        <a:lnSpc>
                          <a:spcPts val="1680"/>
                        </a:lnSpc>
                        <a:defRPr/>
                      </a:pPr>
                      <a:r>
                        <a:rPr lang="en-US" sz="1200">
                          <a:solidFill>
                            <a:srgbClr val="000000"/>
                          </a:solidFill>
                        </a:rPr>
                        <a:t>Buffalo Park</a:t>
                      </a:r>
                      <a:endParaRPr lang="en-US" sz="1100"/>
                    </a:p>
                  </a:txBody>
                  <a:tcPr marL="0" marR="0" marT="0" marB="0" anchor="ctr"/>
                </a:tc>
                <a:tc>
                  <a:txBody>
                    <a:bodyPr/>
                    <a:lstStyle/>
                    <a:p>
                      <a:pPr algn="ctr">
                        <a:lnSpc>
                          <a:spcPts val="1680"/>
                        </a:lnSpc>
                        <a:defRPr/>
                      </a:pPr>
                      <a:r>
                        <a:rPr lang="en-US" sz="1200">
                          <a:solidFill>
                            <a:srgbClr val="000000"/>
                          </a:solidFill>
                        </a:rPr>
                        <a:t>742</a:t>
                      </a:r>
                      <a:endParaRPr lang="en-US" sz="1100"/>
                    </a:p>
                  </a:txBody>
                  <a:tcPr marL="0" marR="0" marT="0" marB="0" anchor="ctr"/>
                </a:tc>
                <a:extLst>
                  <a:ext uri="{0D108BD9-81ED-4DB2-BD59-A6C34878D82A}">
                    <a16:rowId xmlns:a16="http://schemas.microsoft.com/office/drawing/2014/main" val="10035"/>
                  </a:ext>
                </a:extLst>
              </a:tr>
              <a:tr h="246932">
                <a:tc>
                  <a:txBody>
                    <a:bodyPr/>
                    <a:lstStyle/>
                    <a:p>
                      <a:pPr algn="ctr">
                        <a:lnSpc>
                          <a:spcPts val="1680"/>
                        </a:lnSpc>
                        <a:defRPr/>
                      </a:pPr>
                      <a:r>
                        <a:rPr lang="en-US" sz="1200">
                          <a:solidFill>
                            <a:srgbClr val="000000"/>
                          </a:solidFill>
                        </a:rPr>
                        <a:t>OUTsurance Oval</a:t>
                      </a:r>
                      <a:endParaRPr lang="en-US" sz="1100"/>
                    </a:p>
                  </a:txBody>
                  <a:tcPr marL="0" marR="0" marT="0" marB="0" anchor="ctr"/>
                </a:tc>
                <a:tc>
                  <a:txBody>
                    <a:bodyPr/>
                    <a:lstStyle/>
                    <a:p>
                      <a:pPr algn="ctr">
                        <a:lnSpc>
                          <a:spcPts val="1680"/>
                        </a:lnSpc>
                        <a:defRPr/>
                      </a:pPr>
                      <a:r>
                        <a:rPr lang="en-US" sz="1200" dirty="0">
                          <a:solidFill>
                            <a:srgbClr val="000000"/>
                          </a:solidFill>
                        </a:rPr>
                        <a:t>488</a:t>
                      </a:r>
                      <a:endParaRPr lang="en-US" sz="1100" dirty="0"/>
                    </a:p>
                  </a:txBody>
                  <a:tcPr marL="0" marR="0" marT="0" marB="0" anchor="ctr"/>
                </a:tc>
                <a:extLst>
                  <a:ext uri="{0D108BD9-81ED-4DB2-BD59-A6C34878D82A}">
                    <a16:rowId xmlns:a16="http://schemas.microsoft.com/office/drawing/2014/main" val="10036"/>
                  </a:ext>
                </a:extLst>
              </a:tr>
            </a:tbl>
          </a:graphicData>
        </a:graphic>
      </p:graphicFrame>
      <p:sp>
        <p:nvSpPr>
          <p:cNvPr id="21" name="TextBox 21"/>
          <p:cNvSpPr txBox="1"/>
          <p:nvPr/>
        </p:nvSpPr>
        <p:spPr>
          <a:xfrm>
            <a:off x="1900907" y="803923"/>
            <a:ext cx="7679176" cy="783324"/>
          </a:xfrm>
          <a:prstGeom prst="rect">
            <a:avLst/>
          </a:prstGeom>
        </p:spPr>
        <p:txBody>
          <a:bodyPr lIns="0" tIns="0" rIns="0" bIns="0" rtlCol="0" anchor="t">
            <a:spAutoFit/>
          </a:bodyPr>
          <a:lstStyle/>
          <a:p>
            <a:pPr algn="ctr">
              <a:lnSpc>
                <a:spcPts val="6298"/>
              </a:lnSpc>
            </a:pPr>
            <a:r>
              <a:rPr lang="en-US" sz="5038" spc="146" dirty="0">
                <a:solidFill>
                  <a:srgbClr val="797A1D"/>
                </a:solidFill>
                <a:latin typeface="Georgia Pro Bold"/>
              </a:rPr>
              <a:t>Additional Question 9</a:t>
            </a:r>
          </a:p>
        </p:txBody>
      </p:sp>
      <p:grpSp>
        <p:nvGrpSpPr>
          <p:cNvPr id="22" name="Group 22"/>
          <p:cNvGrpSpPr/>
          <p:nvPr/>
        </p:nvGrpSpPr>
        <p:grpSpPr>
          <a:xfrm>
            <a:off x="6632158" y="2266148"/>
            <a:ext cx="3086100" cy="663026"/>
            <a:chOff x="0" y="-9805"/>
            <a:chExt cx="812800" cy="174624"/>
          </a:xfrm>
        </p:grpSpPr>
        <p:sp>
          <p:nvSpPr>
            <p:cNvPr id="23" name="Freeform 23"/>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4" name="TextBox 24"/>
            <p:cNvSpPr txBox="1"/>
            <p:nvPr/>
          </p:nvSpPr>
          <p:spPr>
            <a:xfrm>
              <a:off x="0" y="-9805"/>
              <a:ext cx="812800" cy="174624"/>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grpSp>
        <p:nvGrpSpPr>
          <p:cNvPr id="25" name="Group 25"/>
          <p:cNvGrpSpPr/>
          <p:nvPr/>
        </p:nvGrpSpPr>
        <p:grpSpPr>
          <a:xfrm>
            <a:off x="10863455" y="0"/>
            <a:ext cx="3086100" cy="636689"/>
            <a:chOff x="0" y="-2840"/>
            <a:chExt cx="812800" cy="167688"/>
          </a:xfrm>
        </p:grpSpPr>
        <p:sp>
          <p:nvSpPr>
            <p:cNvPr id="26" name="Freeform 26"/>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7" name="TextBox 27"/>
            <p:cNvSpPr txBox="1"/>
            <p:nvPr/>
          </p:nvSpPr>
          <p:spPr>
            <a:xfrm>
              <a:off x="0" y="-2840"/>
              <a:ext cx="812800" cy="16768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579542"/>
            <a:ext cx="8450971" cy="823943"/>
          </a:xfrm>
          <a:prstGeom prst="rect">
            <a:avLst/>
          </a:prstGeom>
        </p:spPr>
        <p:txBody>
          <a:bodyPr lIns="0" tIns="0" rIns="0" bIns="0" rtlCol="0" anchor="t">
            <a:spAutoFit/>
          </a:bodyPr>
          <a:lstStyle/>
          <a:p>
            <a:pPr algn="ctr">
              <a:lnSpc>
                <a:spcPts val="6556"/>
              </a:lnSpc>
            </a:pPr>
            <a:r>
              <a:rPr lang="en-US" sz="5245" spc="152" dirty="0">
                <a:solidFill>
                  <a:srgbClr val="797A1D"/>
                </a:solidFill>
                <a:latin typeface="Georgia Pro Bold"/>
              </a:rPr>
              <a:t>Additional Question 10</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3884589"/>
            <a:chOff x="0" y="0"/>
            <a:chExt cx="816496" cy="533084"/>
          </a:xfrm>
        </p:grpSpPr>
        <p:sp>
          <p:nvSpPr>
            <p:cNvPr id="16" name="Freeform 16"/>
            <p:cNvSpPr/>
            <p:nvPr/>
          </p:nvSpPr>
          <p:spPr>
            <a:xfrm>
              <a:off x="0" y="0"/>
              <a:ext cx="816496" cy="533084"/>
            </a:xfrm>
            <a:custGeom>
              <a:avLst/>
              <a:gdLst/>
              <a:ahLst/>
              <a:cxnLst/>
              <a:rect l="l" t="t" r="r" b="b"/>
              <a:pathLst>
                <a:path w="816496" h="533084">
                  <a:moveTo>
                    <a:pt x="48145" y="0"/>
                  </a:moveTo>
                  <a:lnTo>
                    <a:pt x="768351" y="0"/>
                  </a:lnTo>
                  <a:cubicBezTo>
                    <a:pt x="781120" y="0"/>
                    <a:pt x="793366" y="5072"/>
                    <a:pt x="802395" y="14101"/>
                  </a:cubicBezTo>
                  <a:cubicBezTo>
                    <a:pt x="811423" y="23130"/>
                    <a:pt x="816496" y="35376"/>
                    <a:pt x="816496" y="48145"/>
                  </a:cubicBezTo>
                  <a:lnTo>
                    <a:pt x="816496" y="484940"/>
                  </a:lnTo>
                  <a:cubicBezTo>
                    <a:pt x="816496" y="511529"/>
                    <a:pt x="794941" y="533084"/>
                    <a:pt x="768351" y="533084"/>
                  </a:cubicBezTo>
                  <a:lnTo>
                    <a:pt x="48145" y="533084"/>
                  </a:lnTo>
                  <a:cubicBezTo>
                    <a:pt x="35376" y="533084"/>
                    <a:pt x="23130" y="528012"/>
                    <a:pt x="14101" y="518983"/>
                  </a:cubicBezTo>
                  <a:cubicBezTo>
                    <a:pt x="5072" y="509954"/>
                    <a:pt x="0" y="497709"/>
                    <a:pt x="0" y="484940"/>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571184"/>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622123" y="3425273"/>
            <a:ext cx="5659564" cy="2399211"/>
          </a:xfrm>
          <a:prstGeom prst="rect">
            <a:avLst/>
          </a:prstGeom>
        </p:spPr>
        <p:txBody>
          <a:bodyPr lIns="0" tIns="0" rIns="0" bIns="0" rtlCol="0" anchor="t">
            <a:spAutoFit/>
          </a:bodyPr>
          <a:lstStyle/>
          <a:p>
            <a:pPr algn="ctr">
              <a:lnSpc>
                <a:spcPts val="3796"/>
              </a:lnSpc>
            </a:pPr>
            <a:r>
              <a:rPr lang="en-US" sz="2711">
                <a:solidFill>
                  <a:srgbClr val="FFFFF1"/>
                </a:solidFill>
                <a:latin typeface="Canva Sans"/>
              </a:rPr>
              <a:t>Write a query to fetch the year-wise total runs scored at Eden Gardens and order it in the descending order of total runs scored</a:t>
            </a:r>
          </a:p>
        </p:txBody>
      </p:sp>
      <p:grpSp>
        <p:nvGrpSpPr>
          <p:cNvPr id="19" name="Group 19"/>
          <p:cNvGrpSpPr/>
          <p:nvPr/>
        </p:nvGrpSpPr>
        <p:grpSpPr>
          <a:xfrm>
            <a:off x="7527966" y="2118303"/>
            <a:ext cx="3086100" cy="640220"/>
            <a:chOff x="0" y="-3770"/>
            <a:chExt cx="812800" cy="168618"/>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3770"/>
              <a:ext cx="812800" cy="16861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32617"/>
            <a:ext cx="2459066" cy="625906"/>
            <a:chOff x="0" y="0"/>
            <a:chExt cx="647655" cy="164848"/>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0"/>
              <a:ext cx="647655" cy="16484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Question 10</a:t>
              </a:r>
            </a:p>
          </p:txBody>
        </p:sp>
      </p:grpSp>
      <p:sp>
        <p:nvSpPr>
          <p:cNvPr id="25" name="Freeform 25"/>
          <p:cNvSpPr/>
          <p:nvPr/>
        </p:nvSpPr>
        <p:spPr>
          <a:xfrm>
            <a:off x="7358526" y="3824491"/>
            <a:ext cx="8908203" cy="4329437"/>
          </a:xfrm>
          <a:custGeom>
            <a:avLst/>
            <a:gdLst/>
            <a:ahLst/>
            <a:cxnLst/>
            <a:rect l="l" t="t" r="r" b="b"/>
            <a:pathLst>
              <a:path w="8908203" h="4329437">
                <a:moveTo>
                  <a:pt x="0" y="0"/>
                </a:moveTo>
                <a:lnTo>
                  <a:pt x="8908203" y="0"/>
                </a:lnTo>
                <a:lnTo>
                  <a:pt x="8908203" y="4329437"/>
                </a:lnTo>
                <a:lnTo>
                  <a:pt x="0" y="4329437"/>
                </a:lnTo>
                <a:lnTo>
                  <a:pt x="0" y="0"/>
                </a:lnTo>
                <a:close/>
              </a:path>
            </a:pathLst>
          </a:custGeom>
          <a:blipFill>
            <a:blip r:embed="rId12"/>
            <a:stretch>
              <a:fillRect t="-51368" b="-54390"/>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237286" y="3235663"/>
            <a:ext cx="8763473" cy="4814713"/>
            <a:chOff x="0" y="0"/>
            <a:chExt cx="1202617" cy="660726"/>
          </a:xfrm>
        </p:grpSpPr>
        <p:sp>
          <p:nvSpPr>
            <p:cNvPr id="7" name="Freeform 7"/>
            <p:cNvSpPr/>
            <p:nvPr/>
          </p:nvSpPr>
          <p:spPr>
            <a:xfrm>
              <a:off x="0" y="0"/>
              <a:ext cx="1202617" cy="660726"/>
            </a:xfrm>
            <a:custGeom>
              <a:avLst/>
              <a:gdLst/>
              <a:ahLst/>
              <a:cxnLst/>
              <a:rect l="l" t="t" r="r" b="b"/>
              <a:pathLst>
                <a:path w="1202617" h="660726">
                  <a:moveTo>
                    <a:pt x="40638" y="0"/>
                  </a:moveTo>
                  <a:lnTo>
                    <a:pt x="1161979" y="0"/>
                  </a:lnTo>
                  <a:cubicBezTo>
                    <a:pt x="1184422" y="0"/>
                    <a:pt x="1202617" y="18194"/>
                    <a:pt x="1202617" y="40638"/>
                  </a:cubicBezTo>
                  <a:lnTo>
                    <a:pt x="1202617" y="620088"/>
                  </a:lnTo>
                  <a:cubicBezTo>
                    <a:pt x="1202617" y="642532"/>
                    <a:pt x="1184422" y="660726"/>
                    <a:pt x="1161979" y="660726"/>
                  </a:cubicBezTo>
                  <a:lnTo>
                    <a:pt x="40638" y="660726"/>
                  </a:lnTo>
                  <a:cubicBezTo>
                    <a:pt x="18194" y="660726"/>
                    <a:pt x="0" y="642532"/>
                    <a:pt x="0" y="620088"/>
                  </a:cubicBezTo>
                  <a:lnTo>
                    <a:pt x="0" y="40638"/>
                  </a:lnTo>
                  <a:cubicBezTo>
                    <a:pt x="0" y="18194"/>
                    <a:pt x="18194" y="0"/>
                    <a:pt x="40638" y="0"/>
                  </a:cubicBezTo>
                  <a:close/>
                </a:path>
              </a:pathLst>
            </a:custGeom>
            <a:solidFill>
              <a:srgbClr val="DEDD91"/>
            </a:solidFill>
            <a:ln cap="rnd">
              <a:noFill/>
              <a:prstDash val="solid"/>
              <a:round/>
            </a:ln>
          </p:spPr>
        </p:sp>
        <p:sp>
          <p:nvSpPr>
            <p:cNvPr id="8" name="TextBox 8"/>
            <p:cNvSpPr txBox="1"/>
            <p:nvPr/>
          </p:nvSpPr>
          <p:spPr>
            <a:xfrm>
              <a:off x="0" y="-38100"/>
              <a:ext cx="1202617" cy="69882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3712018"/>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39714"/>
            <a:ext cx="8495798" cy="1431985"/>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030824" y="183857"/>
            <a:ext cx="339607" cy="339607"/>
          </a:xfrm>
          <a:custGeom>
            <a:avLst/>
            <a:gdLst/>
            <a:ahLst/>
            <a:cxnLst/>
            <a:rect l="l" t="t" r="r" b="b"/>
            <a:pathLst>
              <a:path w="339607" h="339607">
                <a:moveTo>
                  <a:pt x="0" y="0"/>
                </a:moveTo>
                <a:lnTo>
                  <a:pt x="339607" y="0"/>
                </a:lnTo>
                <a:lnTo>
                  <a:pt x="339607" y="339606"/>
                </a:lnTo>
                <a:lnTo>
                  <a:pt x="0" y="3396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9503510" y="1582503"/>
            <a:ext cx="339607" cy="339607"/>
          </a:xfrm>
          <a:custGeom>
            <a:avLst/>
            <a:gdLst/>
            <a:ahLst/>
            <a:cxnLst/>
            <a:rect l="l" t="t" r="r" b="b"/>
            <a:pathLst>
              <a:path w="339607" h="339607">
                <a:moveTo>
                  <a:pt x="0" y="0"/>
                </a:moveTo>
                <a:lnTo>
                  <a:pt x="339607" y="0"/>
                </a:lnTo>
                <a:lnTo>
                  <a:pt x="339607" y="339607"/>
                </a:lnTo>
                <a:lnTo>
                  <a:pt x="0" y="3396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1097379" y="3252478"/>
            <a:ext cx="9068084" cy="5166682"/>
          </a:xfrm>
          <a:prstGeom prst="rect">
            <a:avLst/>
          </a:prstGeom>
        </p:spPr>
      </p:pic>
      <p:grpSp>
        <p:nvGrpSpPr>
          <p:cNvPr id="16" name="Group 16"/>
          <p:cNvGrpSpPr/>
          <p:nvPr/>
        </p:nvGrpSpPr>
        <p:grpSpPr>
          <a:xfrm>
            <a:off x="10441544" y="2065205"/>
            <a:ext cx="6980247" cy="7538678"/>
            <a:chOff x="0" y="0"/>
            <a:chExt cx="957903" cy="1034537"/>
          </a:xfrm>
        </p:grpSpPr>
        <p:sp>
          <p:nvSpPr>
            <p:cNvPr id="17" name="Freeform 17"/>
            <p:cNvSpPr/>
            <p:nvPr/>
          </p:nvSpPr>
          <p:spPr>
            <a:xfrm>
              <a:off x="0" y="0"/>
              <a:ext cx="957903" cy="1034537"/>
            </a:xfrm>
            <a:custGeom>
              <a:avLst/>
              <a:gdLst/>
              <a:ahLst/>
              <a:cxnLst/>
              <a:rect l="l" t="t" r="r" b="b"/>
              <a:pathLst>
                <a:path w="957903" h="1034537">
                  <a:moveTo>
                    <a:pt x="51019" y="0"/>
                  </a:moveTo>
                  <a:lnTo>
                    <a:pt x="906884" y="0"/>
                  </a:lnTo>
                  <a:cubicBezTo>
                    <a:pt x="920415" y="0"/>
                    <a:pt x="933392" y="5375"/>
                    <a:pt x="942960" y="14943"/>
                  </a:cubicBezTo>
                  <a:cubicBezTo>
                    <a:pt x="952528" y="24511"/>
                    <a:pt x="957903" y="37488"/>
                    <a:pt x="957903" y="51019"/>
                  </a:cubicBezTo>
                  <a:lnTo>
                    <a:pt x="957903" y="983518"/>
                  </a:lnTo>
                  <a:cubicBezTo>
                    <a:pt x="957903" y="1011695"/>
                    <a:pt x="935061" y="1034537"/>
                    <a:pt x="906884" y="1034537"/>
                  </a:cubicBezTo>
                  <a:lnTo>
                    <a:pt x="51019" y="1034537"/>
                  </a:lnTo>
                  <a:cubicBezTo>
                    <a:pt x="37488" y="1034537"/>
                    <a:pt x="24511" y="1029162"/>
                    <a:pt x="14943" y="1019594"/>
                  </a:cubicBezTo>
                  <a:cubicBezTo>
                    <a:pt x="5375" y="1010026"/>
                    <a:pt x="0" y="997049"/>
                    <a:pt x="0" y="983518"/>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1072637"/>
            </a:xfrm>
            <a:prstGeom prst="rect">
              <a:avLst/>
            </a:prstGeom>
          </p:spPr>
          <p:txBody>
            <a:bodyPr lIns="50800" tIns="50800" rIns="50800" bIns="50800" rtlCol="0" anchor="ctr"/>
            <a:lstStyle/>
            <a:p>
              <a:pPr algn="ctr">
                <a:lnSpc>
                  <a:spcPts val="2659"/>
                </a:lnSpc>
              </a:pPr>
              <a:endParaRPr/>
            </a:p>
          </p:txBody>
        </p:sp>
      </p:grpSp>
      <p:sp>
        <p:nvSpPr>
          <p:cNvPr id="28" name="Rectangle: Rounded Corners 27">
            <a:extLst>
              <a:ext uri="{FF2B5EF4-FFF2-40B4-BE49-F238E27FC236}">
                <a16:creationId xmlns:a16="http://schemas.microsoft.com/office/drawing/2014/main" id="{A3BA0767-89DF-13C6-6EA3-A50E8BE65F2C}"/>
              </a:ext>
            </a:extLst>
          </p:cNvPr>
          <p:cNvSpPr/>
          <p:nvPr/>
        </p:nvSpPr>
        <p:spPr>
          <a:xfrm>
            <a:off x="11201400" y="2866293"/>
            <a:ext cx="5849314"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Freeform 19"/>
          <p:cNvSpPr/>
          <p:nvPr/>
        </p:nvSpPr>
        <p:spPr>
          <a:xfrm>
            <a:off x="17189843" y="589669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aphicFrame>
        <p:nvGraphicFramePr>
          <p:cNvPr id="20" name="Table 20"/>
          <p:cNvGraphicFramePr>
            <a:graphicFrameLocks noGrp="1"/>
          </p:cNvGraphicFramePr>
          <p:nvPr>
            <p:extLst>
              <p:ext uri="{D42A27DB-BD31-4B8C-83A1-F6EECF244321}">
                <p14:modId xmlns:p14="http://schemas.microsoft.com/office/powerpoint/2010/main" val="3459984773"/>
              </p:ext>
            </p:extLst>
          </p:nvPr>
        </p:nvGraphicFramePr>
        <p:xfrm>
          <a:off x="10807485" y="2706111"/>
          <a:ext cx="6382358" cy="6435630"/>
        </p:xfrm>
        <a:graphic>
          <a:graphicData uri="http://schemas.openxmlformats.org/drawingml/2006/table">
            <a:tbl>
              <a:tblPr>
                <a:tableStyleId>{2D5ABB26-0587-4C30-8999-92F81FD0307C}</a:tableStyleId>
              </a:tblPr>
              <a:tblGrid>
                <a:gridCol w="3670515">
                  <a:extLst>
                    <a:ext uri="{9D8B030D-6E8A-4147-A177-3AD203B41FA5}">
                      <a16:colId xmlns:a16="http://schemas.microsoft.com/office/drawing/2014/main" val="20000"/>
                    </a:ext>
                  </a:extLst>
                </a:gridCol>
                <a:gridCol w="2711843">
                  <a:extLst>
                    <a:ext uri="{9D8B030D-6E8A-4147-A177-3AD203B41FA5}">
                      <a16:colId xmlns:a16="http://schemas.microsoft.com/office/drawing/2014/main" val="20001"/>
                    </a:ext>
                  </a:extLst>
                </a:gridCol>
              </a:tblGrid>
              <a:tr h="906726">
                <a:tc>
                  <a:txBody>
                    <a:bodyPr/>
                    <a:lstStyle/>
                    <a:p>
                      <a:pPr algn="ctr">
                        <a:lnSpc>
                          <a:spcPts val="2100"/>
                        </a:lnSpc>
                        <a:defRPr/>
                      </a:pPr>
                      <a:r>
                        <a:rPr lang="en-US" sz="1500" dirty="0">
                          <a:solidFill>
                            <a:schemeClr val="bg1"/>
                          </a:solidFill>
                        </a:rPr>
                        <a:t>YEAR</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TOTAL RUNS</a:t>
                      </a:r>
                      <a:endParaRPr lang="en-US" sz="1100" dirty="0">
                        <a:solidFill>
                          <a:schemeClr val="bg1"/>
                        </a:solidFill>
                      </a:endParaRPr>
                    </a:p>
                  </a:txBody>
                  <a:tcPr marL="38100" marR="38100" marT="38100" marB="38100" anchor="ctr"/>
                </a:tc>
                <a:extLst>
                  <a:ext uri="{0D108BD9-81ED-4DB2-BD59-A6C34878D82A}">
                    <a16:rowId xmlns:a16="http://schemas.microsoft.com/office/drawing/2014/main" val="10000"/>
                  </a:ext>
                </a:extLst>
              </a:tr>
              <a:tr h="473507">
                <a:tc>
                  <a:txBody>
                    <a:bodyPr/>
                    <a:lstStyle/>
                    <a:p>
                      <a:pPr algn="ctr">
                        <a:lnSpc>
                          <a:spcPts val="2100"/>
                        </a:lnSpc>
                        <a:defRPr/>
                      </a:pPr>
                      <a:r>
                        <a:rPr lang="en-US" sz="1500">
                          <a:solidFill>
                            <a:srgbClr val="000000"/>
                          </a:solidFill>
                        </a:rPr>
                        <a:t>2018</a:t>
                      </a:r>
                      <a:endParaRPr lang="en-US" sz="1100"/>
                    </a:p>
                  </a:txBody>
                  <a:tcPr marL="38100" marR="38100" marT="38100" marB="38100" anchor="ctr"/>
                </a:tc>
                <a:tc>
                  <a:txBody>
                    <a:bodyPr/>
                    <a:lstStyle/>
                    <a:p>
                      <a:pPr algn="ctr">
                        <a:lnSpc>
                          <a:spcPts val="2100"/>
                        </a:lnSpc>
                        <a:defRPr/>
                      </a:pPr>
                      <a:r>
                        <a:rPr lang="en-US" sz="1500">
                          <a:solidFill>
                            <a:srgbClr val="000000"/>
                          </a:solidFill>
                        </a:rPr>
                        <a:t>2779</a:t>
                      </a:r>
                      <a:endParaRPr lang="en-US" sz="1100"/>
                    </a:p>
                  </a:txBody>
                  <a:tcPr marL="38100" marR="38100" marT="38100" marB="38100" anchor="ctr"/>
                </a:tc>
                <a:extLst>
                  <a:ext uri="{0D108BD9-81ED-4DB2-BD59-A6C34878D82A}">
                    <a16:rowId xmlns:a16="http://schemas.microsoft.com/office/drawing/2014/main" val="10001"/>
                  </a:ext>
                </a:extLst>
              </a:tr>
              <a:tr h="793834">
                <a:tc>
                  <a:txBody>
                    <a:bodyPr/>
                    <a:lstStyle/>
                    <a:p>
                      <a:pPr algn="ctr">
                        <a:lnSpc>
                          <a:spcPts val="2100"/>
                        </a:lnSpc>
                        <a:defRPr/>
                      </a:pPr>
                      <a:r>
                        <a:rPr lang="en-US" sz="1500" dirty="0">
                          <a:solidFill>
                            <a:srgbClr val="000000"/>
                          </a:solidFill>
                        </a:rPr>
                        <a:t>2019</a:t>
                      </a:r>
                      <a:endParaRPr lang="en-US" sz="1100" dirty="0"/>
                    </a:p>
                  </a:txBody>
                  <a:tcPr marL="38100" marR="38100" marT="38100" marB="38100" anchor="ctr"/>
                </a:tc>
                <a:tc>
                  <a:txBody>
                    <a:bodyPr/>
                    <a:lstStyle/>
                    <a:p>
                      <a:pPr algn="ctr">
                        <a:lnSpc>
                          <a:spcPts val="2100"/>
                        </a:lnSpc>
                        <a:defRPr/>
                      </a:pPr>
                      <a:r>
                        <a:rPr lang="en-US" sz="1500">
                          <a:solidFill>
                            <a:srgbClr val="000000"/>
                          </a:solidFill>
                        </a:rPr>
                        <a:t>2559</a:t>
                      </a:r>
                      <a:endParaRPr lang="en-US" sz="1100"/>
                    </a:p>
                  </a:txBody>
                  <a:tcPr marL="38100" marR="38100" marT="38100" marB="38100" anchor="ctr"/>
                </a:tc>
                <a:extLst>
                  <a:ext uri="{0D108BD9-81ED-4DB2-BD59-A6C34878D82A}">
                    <a16:rowId xmlns:a16="http://schemas.microsoft.com/office/drawing/2014/main" val="10002"/>
                  </a:ext>
                </a:extLst>
              </a:tr>
              <a:tr h="473507">
                <a:tc>
                  <a:txBody>
                    <a:bodyPr/>
                    <a:lstStyle/>
                    <a:p>
                      <a:pPr algn="ctr">
                        <a:lnSpc>
                          <a:spcPts val="2100"/>
                        </a:lnSpc>
                        <a:defRPr/>
                      </a:pPr>
                      <a:r>
                        <a:rPr lang="en-US" sz="1500">
                          <a:solidFill>
                            <a:srgbClr val="000000"/>
                          </a:solidFill>
                        </a:rPr>
                        <a:t>2015</a:t>
                      </a:r>
                      <a:endParaRPr lang="en-US" sz="1100"/>
                    </a:p>
                  </a:txBody>
                  <a:tcPr marL="38100" marR="38100" marT="38100" marB="38100" anchor="ctr"/>
                </a:tc>
                <a:tc>
                  <a:txBody>
                    <a:bodyPr/>
                    <a:lstStyle/>
                    <a:p>
                      <a:pPr algn="ctr">
                        <a:lnSpc>
                          <a:spcPts val="2100"/>
                        </a:lnSpc>
                        <a:defRPr/>
                      </a:pPr>
                      <a:r>
                        <a:rPr lang="en-US" sz="1500">
                          <a:solidFill>
                            <a:srgbClr val="000000"/>
                          </a:solidFill>
                        </a:rPr>
                        <a:t>2276</a:t>
                      </a:r>
                      <a:endParaRPr lang="en-US" sz="1100"/>
                    </a:p>
                  </a:txBody>
                  <a:tcPr marL="38100" marR="38100" marT="38100" marB="38100" anchor="ctr"/>
                </a:tc>
                <a:extLst>
                  <a:ext uri="{0D108BD9-81ED-4DB2-BD59-A6C34878D82A}">
                    <a16:rowId xmlns:a16="http://schemas.microsoft.com/office/drawing/2014/main" val="10003"/>
                  </a:ext>
                </a:extLst>
              </a:tr>
              <a:tr h="473507">
                <a:tc>
                  <a:txBody>
                    <a:bodyPr/>
                    <a:lstStyle/>
                    <a:p>
                      <a:pPr algn="ctr">
                        <a:lnSpc>
                          <a:spcPts val="2100"/>
                        </a:lnSpc>
                        <a:defRPr/>
                      </a:pPr>
                      <a:r>
                        <a:rPr lang="en-US" sz="1500">
                          <a:solidFill>
                            <a:srgbClr val="000000"/>
                          </a:solidFill>
                        </a:rPr>
                        <a:t>2013</a:t>
                      </a:r>
                      <a:endParaRPr lang="en-US" sz="1100"/>
                    </a:p>
                  </a:txBody>
                  <a:tcPr marL="38100" marR="38100" marT="38100" marB="38100" anchor="ctr"/>
                </a:tc>
                <a:tc>
                  <a:txBody>
                    <a:bodyPr/>
                    <a:lstStyle/>
                    <a:p>
                      <a:pPr algn="ctr">
                        <a:lnSpc>
                          <a:spcPts val="2100"/>
                        </a:lnSpc>
                        <a:defRPr/>
                      </a:pPr>
                      <a:r>
                        <a:rPr lang="en-US" sz="1500">
                          <a:solidFill>
                            <a:srgbClr val="000000"/>
                          </a:solidFill>
                        </a:rPr>
                        <a:t>2181</a:t>
                      </a:r>
                      <a:endParaRPr lang="en-US" sz="1100"/>
                    </a:p>
                  </a:txBody>
                  <a:tcPr marL="38100" marR="38100" marT="38100" marB="38100" anchor="ctr"/>
                </a:tc>
                <a:extLst>
                  <a:ext uri="{0D108BD9-81ED-4DB2-BD59-A6C34878D82A}">
                    <a16:rowId xmlns:a16="http://schemas.microsoft.com/office/drawing/2014/main" val="10004"/>
                  </a:ext>
                </a:extLst>
              </a:tr>
              <a:tr h="473507">
                <a:tc>
                  <a:txBody>
                    <a:bodyPr/>
                    <a:lstStyle/>
                    <a:p>
                      <a:pPr algn="ctr">
                        <a:lnSpc>
                          <a:spcPts val="2100"/>
                        </a:lnSpc>
                        <a:defRPr/>
                      </a:pPr>
                      <a:r>
                        <a:rPr lang="en-US" sz="1500">
                          <a:solidFill>
                            <a:srgbClr val="000000"/>
                          </a:solidFill>
                        </a:rPr>
                        <a:t>2017</a:t>
                      </a:r>
                      <a:endParaRPr lang="en-US" sz="1100"/>
                    </a:p>
                  </a:txBody>
                  <a:tcPr marL="38100" marR="38100" marT="38100" marB="38100" anchor="ctr"/>
                </a:tc>
                <a:tc>
                  <a:txBody>
                    <a:bodyPr/>
                    <a:lstStyle/>
                    <a:p>
                      <a:pPr algn="ctr">
                        <a:lnSpc>
                          <a:spcPts val="2100"/>
                        </a:lnSpc>
                        <a:defRPr/>
                      </a:pPr>
                      <a:r>
                        <a:rPr lang="en-US" sz="1500">
                          <a:solidFill>
                            <a:srgbClr val="000000"/>
                          </a:solidFill>
                        </a:rPr>
                        <a:t>2071</a:t>
                      </a:r>
                      <a:endParaRPr lang="en-US" sz="1100"/>
                    </a:p>
                  </a:txBody>
                  <a:tcPr marL="38100" marR="38100" marT="38100" marB="38100" anchor="ctr"/>
                </a:tc>
                <a:extLst>
                  <a:ext uri="{0D108BD9-81ED-4DB2-BD59-A6C34878D82A}">
                    <a16:rowId xmlns:a16="http://schemas.microsoft.com/office/drawing/2014/main" val="10005"/>
                  </a:ext>
                </a:extLst>
              </a:tr>
              <a:tr h="473507">
                <a:tc>
                  <a:txBody>
                    <a:bodyPr/>
                    <a:lstStyle/>
                    <a:p>
                      <a:pPr algn="ctr">
                        <a:lnSpc>
                          <a:spcPts val="2100"/>
                        </a:lnSpc>
                        <a:defRPr/>
                      </a:pPr>
                      <a:r>
                        <a:rPr lang="en-US" sz="1500">
                          <a:solidFill>
                            <a:srgbClr val="000000"/>
                          </a:solidFill>
                        </a:rPr>
                        <a:t>2010</a:t>
                      </a:r>
                      <a:endParaRPr lang="en-US" sz="1100"/>
                    </a:p>
                  </a:txBody>
                  <a:tcPr marL="38100" marR="38100" marT="38100" marB="38100" anchor="ctr"/>
                </a:tc>
                <a:tc>
                  <a:txBody>
                    <a:bodyPr/>
                    <a:lstStyle/>
                    <a:p>
                      <a:pPr algn="ctr">
                        <a:lnSpc>
                          <a:spcPts val="2100"/>
                        </a:lnSpc>
                        <a:defRPr/>
                      </a:pPr>
                      <a:r>
                        <a:rPr lang="en-US" sz="1500">
                          <a:solidFill>
                            <a:srgbClr val="000000"/>
                          </a:solidFill>
                        </a:rPr>
                        <a:t>2058</a:t>
                      </a:r>
                      <a:endParaRPr lang="en-US" sz="1100"/>
                    </a:p>
                  </a:txBody>
                  <a:tcPr marL="38100" marR="38100" marT="38100" marB="38100" anchor="ctr"/>
                </a:tc>
                <a:extLst>
                  <a:ext uri="{0D108BD9-81ED-4DB2-BD59-A6C34878D82A}">
                    <a16:rowId xmlns:a16="http://schemas.microsoft.com/office/drawing/2014/main" val="10006"/>
                  </a:ext>
                </a:extLst>
              </a:tr>
              <a:tr h="473507">
                <a:tc>
                  <a:txBody>
                    <a:bodyPr/>
                    <a:lstStyle/>
                    <a:p>
                      <a:pPr algn="ctr">
                        <a:lnSpc>
                          <a:spcPts val="2100"/>
                        </a:lnSpc>
                        <a:defRPr/>
                      </a:pPr>
                      <a:r>
                        <a:rPr lang="en-US" sz="1500">
                          <a:solidFill>
                            <a:srgbClr val="000000"/>
                          </a:solidFill>
                        </a:rPr>
                        <a:t>2016</a:t>
                      </a:r>
                      <a:endParaRPr lang="en-US" sz="1100"/>
                    </a:p>
                  </a:txBody>
                  <a:tcPr marL="38100" marR="38100" marT="38100" marB="38100" anchor="ctr"/>
                </a:tc>
                <a:tc>
                  <a:txBody>
                    <a:bodyPr/>
                    <a:lstStyle/>
                    <a:p>
                      <a:pPr algn="ctr">
                        <a:lnSpc>
                          <a:spcPts val="2100"/>
                        </a:lnSpc>
                        <a:defRPr/>
                      </a:pPr>
                      <a:r>
                        <a:rPr lang="en-US" sz="1500">
                          <a:solidFill>
                            <a:srgbClr val="000000"/>
                          </a:solidFill>
                        </a:rPr>
                        <a:t>1956</a:t>
                      </a:r>
                      <a:endParaRPr lang="en-US" sz="1100"/>
                    </a:p>
                  </a:txBody>
                  <a:tcPr marL="38100" marR="38100" marT="38100" marB="38100" anchor="ctr"/>
                </a:tc>
                <a:extLst>
                  <a:ext uri="{0D108BD9-81ED-4DB2-BD59-A6C34878D82A}">
                    <a16:rowId xmlns:a16="http://schemas.microsoft.com/office/drawing/2014/main" val="10007"/>
                  </a:ext>
                </a:extLst>
              </a:tr>
              <a:tr h="473507">
                <a:tc>
                  <a:txBody>
                    <a:bodyPr/>
                    <a:lstStyle/>
                    <a:p>
                      <a:pPr algn="ctr">
                        <a:lnSpc>
                          <a:spcPts val="2100"/>
                        </a:lnSpc>
                        <a:defRPr/>
                      </a:pPr>
                      <a:r>
                        <a:rPr lang="en-US" sz="1500">
                          <a:solidFill>
                            <a:srgbClr val="000000"/>
                          </a:solidFill>
                        </a:rPr>
                        <a:t>2012</a:t>
                      </a:r>
                      <a:endParaRPr lang="en-US" sz="1100"/>
                    </a:p>
                  </a:txBody>
                  <a:tcPr marL="38100" marR="38100" marT="38100" marB="38100" anchor="ctr"/>
                </a:tc>
                <a:tc>
                  <a:txBody>
                    <a:bodyPr/>
                    <a:lstStyle/>
                    <a:p>
                      <a:pPr algn="ctr">
                        <a:lnSpc>
                          <a:spcPts val="2100"/>
                        </a:lnSpc>
                        <a:defRPr/>
                      </a:pPr>
                      <a:r>
                        <a:rPr lang="en-US" sz="1500">
                          <a:solidFill>
                            <a:srgbClr val="000000"/>
                          </a:solidFill>
                        </a:rPr>
                        <a:t>1906</a:t>
                      </a:r>
                      <a:endParaRPr lang="en-US" sz="1100"/>
                    </a:p>
                  </a:txBody>
                  <a:tcPr marL="38100" marR="38100" marT="38100" marB="38100" anchor="ctr"/>
                </a:tc>
                <a:extLst>
                  <a:ext uri="{0D108BD9-81ED-4DB2-BD59-A6C34878D82A}">
                    <a16:rowId xmlns:a16="http://schemas.microsoft.com/office/drawing/2014/main" val="10008"/>
                  </a:ext>
                </a:extLst>
              </a:tr>
              <a:tr h="473507">
                <a:tc>
                  <a:txBody>
                    <a:bodyPr/>
                    <a:lstStyle/>
                    <a:p>
                      <a:pPr algn="ctr">
                        <a:lnSpc>
                          <a:spcPts val="2100"/>
                        </a:lnSpc>
                        <a:defRPr/>
                      </a:pPr>
                      <a:r>
                        <a:rPr lang="en-US" sz="1500">
                          <a:solidFill>
                            <a:srgbClr val="000000"/>
                          </a:solidFill>
                        </a:rPr>
                        <a:t>2011</a:t>
                      </a:r>
                      <a:endParaRPr lang="en-US" sz="1100"/>
                    </a:p>
                  </a:txBody>
                  <a:tcPr marL="38100" marR="38100" marT="38100" marB="38100" anchor="ctr"/>
                </a:tc>
                <a:tc>
                  <a:txBody>
                    <a:bodyPr/>
                    <a:lstStyle/>
                    <a:p>
                      <a:pPr algn="ctr">
                        <a:lnSpc>
                          <a:spcPts val="2100"/>
                        </a:lnSpc>
                        <a:defRPr/>
                      </a:pPr>
                      <a:r>
                        <a:rPr lang="en-US" sz="1500">
                          <a:solidFill>
                            <a:srgbClr val="000000"/>
                          </a:solidFill>
                        </a:rPr>
                        <a:t>1732</a:t>
                      </a:r>
                      <a:endParaRPr lang="en-US" sz="1100"/>
                    </a:p>
                  </a:txBody>
                  <a:tcPr marL="38100" marR="38100" marT="38100" marB="38100" anchor="ctr"/>
                </a:tc>
                <a:extLst>
                  <a:ext uri="{0D108BD9-81ED-4DB2-BD59-A6C34878D82A}">
                    <a16:rowId xmlns:a16="http://schemas.microsoft.com/office/drawing/2014/main" val="10009"/>
                  </a:ext>
                </a:extLst>
              </a:tr>
              <a:tr h="473507">
                <a:tc>
                  <a:txBody>
                    <a:bodyPr/>
                    <a:lstStyle/>
                    <a:p>
                      <a:pPr algn="ctr">
                        <a:lnSpc>
                          <a:spcPts val="2100"/>
                        </a:lnSpc>
                        <a:defRPr/>
                      </a:pPr>
                      <a:r>
                        <a:rPr lang="en-US" sz="1500">
                          <a:solidFill>
                            <a:srgbClr val="000000"/>
                          </a:solidFill>
                        </a:rPr>
                        <a:t>2008</a:t>
                      </a:r>
                      <a:endParaRPr lang="en-US" sz="1100"/>
                    </a:p>
                  </a:txBody>
                  <a:tcPr marL="38100" marR="38100" marT="38100" marB="38100" anchor="ctr"/>
                </a:tc>
                <a:tc>
                  <a:txBody>
                    <a:bodyPr/>
                    <a:lstStyle/>
                    <a:p>
                      <a:pPr algn="ctr">
                        <a:lnSpc>
                          <a:spcPts val="2100"/>
                        </a:lnSpc>
                        <a:defRPr/>
                      </a:pPr>
                      <a:r>
                        <a:rPr lang="en-US" sz="1500">
                          <a:solidFill>
                            <a:srgbClr val="000000"/>
                          </a:solidFill>
                        </a:rPr>
                        <a:t>1698</a:t>
                      </a:r>
                      <a:endParaRPr lang="en-US" sz="1100"/>
                    </a:p>
                  </a:txBody>
                  <a:tcPr marL="38100" marR="38100" marT="38100" marB="38100" anchor="ctr"/>
                </a:tc>
                <a:extLst>
                  <a:ext uri="{0D108BD9-81ED-4DB2-BD59-A6C34878D82A}">
                    <a16:rowId xmlns:a16="http://schemas.microsoft.com/office/drawing/2014/main" val="10010"/>
                  </a:ext>
                </a:extLst>
              </a:tr>
              <a:tr h="473507">
                <a:tc>
                  <a:txBody>
                    <a:bodyPr/>
                    <a:lstStyle/>
                    <a:p>
                      <a:pPr algn="ctr">
                        <a:lnSpc>
                          <a:spcPts val="2100"/>
                        </a:lnSpc>
                        <a:defRPr/>
                      </a:pPr>
                      <a:r>
                        <a:rPr lang="en-US" sz="1500">
                          <a:solidFill>
                            <a:srgbClr val="000000"/>
                          </a:solidFill>
                        </a:rPr>
                        <a:t>2014</a:t>
                      </a:r>
                      <a:endParaRPr lang="en-US" sz="1100"/>
                    </a:p>
                  </a:txBody>
                  <a:tcPr marL="38100" marR="38100" marT="38100" marB="38100" anchor="ctr"/>
                </a:tc>
                <a:tc>
                  <a:txBody>
                    <a:bodyPr/>
                    <a:lstStyle/>
                    <a:p>
                      <a:pPr algn="ctr">
                        <a:lnSpc>
                          <a:spcPts val="2100"/>
                        </a:lnSpc>
                        <a:defRPr/>
                      </a:pPr>
                      <a:r>
                        <a:rPr lang="en-US" sz="1500" dirty="0">
                          <a:solidFill>
                            <a:srgbClr val="000000"/>
                          </a:solidFill>
                        </a:rPr>
                        <a:t>1227</a:t>
                      </a:r>
                      <a:endParaRPr lang="en-US" sz="1100" dirty="0"/>
                    </a:p>
                  </a:txBody>
                  <a:tcPr marL="38100" marR="38100" marT="38100" marB="38100" anchor="ctr"/>
                </a:tc>
                <a:extLst>
                  <a:ext uri="{0D108BD9-81ED-4DB2-BD59-A6C34878D82A}">
                    <a16:rowId xmlns:a16="http://schemas.microsoft.com/office/drawing/2014/main" val="10011"/>
                  </a:ext>
                </a:extLst>
              </a:tr>
            </a:tbl>
          </a:graphicData>
        </a:graphic>
      </p:graphicFrame>
      <p:grpSp>
        <p:nvGrpSpPr>
          <p:cNvPr id="21" name="Group 21"/>
          <p:cNvGrpSpPr/>
          <p:nvPr/>
        </p:nvGrpSpPr>
        <p:grpSpPr>
          <a:xfrm>
            <a:off x="10845568" y="1714500"/>
            <a:ext cx="3086100" cy="663604"/>
            <a:chOff x="0" y="-9957"/>
            <a:chExt cx="812800" cy="174776"/>
          </a:xfrm>
        </p:grpSpPr>
        <p:sp>
          <p:nvSpPr>
            <p:cNvPr id="22" name="Freeform 22"/>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3" name="TextBox 23"/>
            <p:cNvSpPr txBox="1"/>
            <p:nvPr/>
          </p:nvSpPr>
          <p:spPr>
            <a:xfrm>
              <a:off x="0" y="-9957"/>
              <a:ext cx="812800" cy="174776"/>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4" name="TextBox 24"/>
          <p:cNvSpPr txBox="1"/>
          <p:nvPr/>
        </p:nvSpPr>
        <p:spPr>
          <a:xfrm>
            <a:off x="2580662" y="684990"/>
            <a:ext cx="7679176" cy="741433"/>
          </a:xfrm>
          <a:prstGeom prst="rect">
            <a:avLst/>
          </a:prstGeom>
        </p:spPr>
        <p:txBody>
          <a:bodyPr lIns="0" tIns="0" rIns="0" bIns="0" rtlCol="0" anchor="t">
            <a:spAutoFit/>
          </a:bodyPr>
          <a:lstStyle/>
          <a:p>
            <a:pPr algn="ctr">
              <a:lnSpc>
                <a:spcPts val="5923"/>
              </a:lnSpc>
            </a:pPr>
            <a:r>
              <a:rPr lang="en-US" sz="4738" spc="137" dirty="0">
                <a:solidFill>
                  <a:srgbClr val="797A1D"/>
                </a:solidFill>
                <a:latin typeface="Georgia Pro Bold"/>
              </a:rPr>
              <a:t>Additional Question 10</a:t>
            </a:r>
          </a:p>
        </p:txBody>
      </p:sp>
      <p:grpSp>
        <p:nvGrpSpPr>
          <p:cNvPr id="25" name="Group 25"/>
          <p:cNvGrpSpPr/>
          <p:nvPr/>
        </p:nvGrpSpPr>
        <p:grpSpPr>
          <a:xfrm>
            <a:off x="6601944" y="2866293"/>
            <a:ext cx="3086100" cy="682269"/>
            <a:chOff x="0" y="-14873"/>
            <a:chExt cx="812800" cy="179692"/>
          </a:xfrm>
        </p:grpSpPr>
        <p:sp>
          <p:nvSpPr>
            <p:cNvPr id="26" name="Freeform 26"/>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7" name="TextBox 27"/>
            <p:cNvSpPr txBox="1"/>
            <p:nvPr/>
          </p:nvSpPr>
          <p:spPr>
            <a:xfrm>
              <a:off x="0" y="-14873"/>
              <a:ext cx="812800" cy="179692"/>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33858" y="-1996974"/>
            <a:ext cx="13620284" cy="13620284"/>
          </a:xfrm>
          <a:custGeom>
            <a:avLst/>
            <a:gdLst/>
            <a:ahLst/>
            <a:cxnLst/>
            <a:rect l="l" t="t" r="r" b="b"/>
            <a:pathLst>
              <a:path w="13620284" h="13620284">
                <a:moveTo>
                  <a:pt x="0" y="0"/>
                </a:moveTo>
                <a:lnTo>
                  <a:pt x="13620284" y="0"/>
                </a:lnTo>
                <a:lnTo>
                  <a:pt x="13620284" y="13620284"/>
                </a:lnTo>
                <a:lnTo>
                  <a:pt x="0" y="136202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517442">
            <a:off x="-120582" y="2075771"/>
            <a:ext cx="2380000" cy="4936162"/>
          </a:xfrm>
          <a:custGeom>
            <a:avLst/>
            <a:gdLst/>
            <a:ahLst/>
            <a:cxnLst/>
            <a:rect l="l" t="t" r="r" b="b"/>
            <a:pathLst>
              <a:path w="2380000" h="4936162">
                <a:moveTo>
                  <a:pt x="0" y="0"/>
                </a:moveTo>
                <a:lnTo>
                  <a:pt x="2379999" y="0"/>
                </a:lnTo>
                <a:lnTo>
                  <a:pt x="2379999" y="4936162"/>
                </a:lnTo>
                <a:lnTo>
                  <a:pt x="0" y="49361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135818" flipH="1">
            <a:off x="16477957" y="3659792"/>
            <a:ext cx="2404829" cy="4987659"/>
          </a:xfrm>
          <a:custGeom>
            <a:avLst/>
            <a:gdLst/>
            <a:ahLst/>
            <a:cxnLst/>
            <a:rect l="l" t="t" r="r" b="b"/>
            <a:pathLst>
              <a:path w="2404829" h="4987659">
                <a:moveTo>
                  <a:pt x="2404829" y="0"/>
                </a:moveTo>
                <a:lnTo>
                  <a:pt x="0" y="0"/>
                </a:lnTo>
                <a:lnTo>
                  <a:pt x="0" y="4987659"/>
                </a:lnTo>
                <a:lnTo>
                  <a:pt x="2404829" y="4987659"/>
                </a:lnTo>
                <a:lnTo>
                  <a:pt x="240482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4020387" y="3347439"/>
            <a:ext cx="10247227" cy="3473450"/>
          </a:xfrm>
          <a:prstGeom prst="rect">
            <a:avLst/>
          </a:prstGeom>
        </p:spPr>
        <p:txBody>
          <a:bodyPr lIns="0" tIns="0" rIns="0" bIns="0" rtlCol="0" anchor="t">
            <a:spAutoFit/>
          </a:bodyPr>
          <a:lstStyle/>
          <a:p>
            <a:pPr algn="ctr">
              <a:lnSpc>
                <a:spcPts val="13750"/>
              </a:lnSpc>
            </a:pPr>
            <a:r>
              <a:rPr lang="en-US" sz="11000" spc="319">
                <a:solidFill>
                  <a:srgbClr val="797A1D"/>
                </a:solidFill>
                <a:latin typeface="Cinzel Decorative Bold"/>
              </a:rPr>
              <a:t>Thank</a:t>
            </a:r>
          </a:p>
          <a:p>
            <a:pPr algn="ctr">
              <a:lnSpc>
                <a:spcPts val="13750"/>
              </a:lnSpc>
            </a:pPr>
            <a:r>
              <a:rPr lang="en-US" sz="11000" spc="319">
                <a:solidFill>
                  <a:srgbClr val="797A1D"/>
                </a:solidFill>
                <a:latin typeface="Cinzel Decorative Bold"/>
              </a:rPr>
              <a:t>You</a:t>
            </a:r>
          </a:p>
        </p:txBody>
      </p:sp>
      <p:sp>
        <p:nvSpPr>
          <p:cNvPr id="7" name="AutoShape 7"/>
          <p:cNvSpPr/>
          <p:nvPr/>
        </p:nvSpPr>
        <p:spPr>
          <a:xfrm flipV="1">
            <a:off x="-4207261" y="7452663"/>
            <a:ext cx="8414522" cy="28575"/>
          </a:xfrm>
          <a:prstGeom prst="line">
            <a:avLst/>
          </a:prstGeom>
          <a:ln w="28575" cap="rnd">
            <a:solidFill>
              <a:srgbClr val="797A1D"/>
            </a:solidFill>
            <a:prstDash val="solid"/>
            <a:headEnd type="none" w="sm" len="sm"/>
            <a:tailEnd type="none" w="sm" len="sm"/>
          </a:ln>
        </p:spPr>
      </p:sp>
      <p:sp>
        <p:nvSpPr>
          <p:cNvPr id="8" name="AutoShape 8"/>
          <p:cNvSpPr/>
          <p:nvPr/>
        </p:nvSpPr>
        <p:spPr>
          <a:xfrm flipV="1">
            <a:off x="13606431" y="2369676"/>
            <a:ext cx="8414522" cy="28575"/>
          </a:xfrm>
          <a:prstGeom prst="line">
            <a:avLst/>
          </a:prstGeom>
          <a:ln w="28575" cap="rnd">
            <a:solidFill>
              <a:srgbClr val="797A1D"/>
            </a:solidFill>
            <a:prstDash val="solid"/>
            <a:headEnd type="none" w="sm" len="sm"/>
            <a:tailEnd type="none" w="sm" len="sm"/>
          </a:ln>
        </p:spPr>
      </p:sp>
      <p:sp>
        <p:nvSpPr>
          <p:cNvPr id="9" name="Freeform 9"/>
          <p:cNvSpPr/>
          <p:nvPr/>
        </p:nvSpPr>
        <p:spPr>
          <a:xfrm rot="5285550" flipV="1">
            <a:off x="1171627" y="8237207"/>
            <a:ext cx="1488728" cy="1407094"/>
          </a:xfrm>
          <a:custGeom>
            <a:avLst/>
            <a:gdLst/>
            <a:ahLst/>
            <a:cxnLst/>
            <a:rect l="l" t="t" r="r" b="b"/>
            <a:pathLst>
              <a:path w="1488728" h="1407094">
                <a:moveTo>
                  <a:pt x="0" y="1407095"/>
                </a:moveTo>
                <a:lnTo>
                  <a:pt x="1488729" y="1407095"/>
                </a:lnTo>
                <a:lnTo>
                  <a:pt x="1488729" y="0"/>
                </a:lnTo>
                <a:lnTo>
                  <a:pt x="0" y="0"/>
                </a:lnTo>
                <a:lnTo>
                  <a:pt x="0" y="140709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317265" y="729432"/>
            <a:ext cx="1273754" cy="1203908"/>
          </a:xfrm>
          <a:custGeom>
            <a:avLst/>
            <a:gdLst/>
            <a:ahLst/>
            <a:cxnLst/>
            <a:rect l="l" t="t" r="r" b="b"/>
            <a:pathLst>
              <a:path w="1273754" h="1203908">
                <a:moveTo>
                  <a:pt x="0" y="0"/>
                </a:moveTo>
                <a:lnTo>
                  <a:pt x="1273754" y="0"/>
                </a:lnTo>
                <a:lnTo>
                  <a:pt x="1273754" y="1203908"/>
                </a:lnTo>
                <a:lnTo>
                  <a:pt x="0" y="12039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76883"/>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105361"/>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644578"/>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565870"/>
            <a:ext cx="8450971" cy="997933"/>
          </a:xfrm>
          <a:prstGeom prst="rect">
            <a:avLst/>
          </a:prstGeom>
        </p:spPr>
        <p:txBody>
          <a:bodyPr lIns="0" tIns="0" rIns="0" bIns="0" rtlCol="0" anchor="t">
            <a:spAutoFit/>
          </a:bodyPr>
          <a:lstStyle/>
          <a:p>
            <a:pPr algn="ctr">
              <a:lnSpc>
                <a:spcPts val="7931"/>
              </a:lnSpc>
            </a:pPr>
            <a:r>
              <a:rPr lang="en-US" sz="6345" spc="184" dirty="0">
                <a:solidFill>
                  <a:srgbClr val="797A1D"/>
                </a:solidFill>
                <a:latin typeface="Georgia Pro Bold"/>
              </a:rPr>
              <a:t>Batters Type 1</a:t>
            </a:r>
          </a:p>
        </p:txBody>
      </p:sp>
      <p:grpSp>
        <p:nvGrpSpPr>
          <p:cNvPr id="12" name="Group 12"/>
          <p:cNvGrpSpPr/>
          <p:nvPr/>
        </p:nvGrpSpPr>
        <p:grpSpPr>
          <a:xfrm>
            <a:off x="7009413"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7087278"/>
            <a:chOff x="0" y="0"/>
            <a:chExt cx="816496" cy="972591"/>
          </a:xfrm>
        </p:grpSpPr>
        <p:sp>
          <p:nvSpPr>
            <p:cNvPr id="16" name="Freeform 16"/>
            <p:cNvSpPr/>
            <p:nvPr/>
          </p:nvSpPr>
          <p:spPr>
            <a:xfrm>
              <a:off x="0" y="0"/>
              <a:ext cx="816496" cy="972591"/>
            </a:xfrm>
            <a:custGeom>
              <a:avLst/>
              <a:gdLst/>
              <a:ahLst/>
              <a:cxnLst/>
              <a:rect l="l" t="t" r="r" b="b"/>
              <a:pathLst>
                <a:path w="816496" h="972591">
                  <a:moveTo>
                    <a:pt x="48145" y="0"/>
                  </a:moveTo>
                  <a:lnTo>
                    <a:pt x="768351" y="0"/>
                  </a:lnTo>
                  <a:cubicBezTo>
                    <a:pt x="781120" y="0"/>
                    <a:pt x="793366" y="5072"/>
                    <a:pt x="802395" y="14101"/>
                  </a:cubicBezTo>
                  <a:cubicBezTo>
                    <a:pt x="811423" y="23130"/>
                    <a:pt x="816496" y="35376"/>
                    <a:pt x="816496" y="48145"/>
                  </a:cubicBezTo>
                  <a:lnTo>
                    <a:pt x="816496" y="924447"/>
                  </a:lnTo>
                  <a:cubicBezTo>
                    <a:pt x="816496" y="951036"/>
                    <a:pt x="794941" y="972591"/>
                    <a:pt x="768351" y="972591"/>
                  </a:cubicBezTo>
                  <a:lnTo>
                    <a:pt x="48145" y="972591"/>
                  </a:lnTo>
                  <a:cubicBezTo>
                    <a:pt x="35376" y="972591"/>
                    <a:pt x="23130" y="967519"/>
                    <a:pt x="14101" y="958490"/>
                  </a:cubicBezTo>
                  <a:cubicBezTo>
                    <a:pt x="5072" y="949461"/>
                    <a:pt x="0" y="937216"/>
                    <a:pt x="0" y="924447"/>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1010691"/>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7182006" y="3034748"/>
            <a:ext cx="9904976" cy="5709501"/>
          </a:xfrm>
          <a:custGeom>
            <a:avLst/>
            <a:gdLst/>
            <a:ahLst/>
            <a:cxnLst/>
            <a:rect l="l" t="t" r="r" b="b"/>
            <a:pathLst>
              <a:path w="9904976" h="5709501">
                <a:moveTo>
                  <a:pt x="0" y="0"/>
                </a:moveTo>
                <a:lnTo>
                  <a:pt x="9904975" y="0"/>
                </a:lnTo>
                <a:lnTo>
                  <a:pt x="9904975" y="5709501"/>
                </a:lnTo>
                <a:lnTo>
                  <a:pt x="0" y="5709501"/>
                </a:lnTo>
                <a:lnTo>
                  <a:pt x="0" y="0"/>
                </a:lnTo>
                <a:close/>
              </a:path>
            </a:pathLst>
          </a:custGeom>
          <a:blipFill>
            <a:blip r:embed="rId12"/>
            <a:stretch>
              <a:fillRect t="-33697" b="-39784"/>
            </a:stretch>
          </a:blipFill>
        </p:spPr>
      </p:sp>
      <p:sp>
        <p:nvSpPr>
          <p:cNvPr id="19" name="TextBox 19"/>
          <p:cNvSpPr txBox="1"/>
          <p:nvPr/>
        </p:nvSpPr>
        <p:spPr>
          <a:xfrm>
            <a:off x="688422" y="3036460"/>
            <a:ext cx="5490512" cy="5848350"/>
          </a:xfrm>
          <a:prstGeom prst="rect">
            <a:avLst/>
          </a:prstGeom>
        </p:spPr>
        <p:txBody>
          <a:bodyPr lIns="0" tIns="0" rIns="0" bIns="0" rtlCol="0" anchor="t">
            <a:spAutoFit/>
          </a:bodyPr>
          <a:lstStyle/>
          <a:p>
            <a:pPr algn="ctr">
              <a:lnSpc>
                <a:spcPts val="4200"/>
              </a:lnSpc>
            </a:pPr>
            <a:r>
              <a:rPr lang="en-US" sz="3000">
                <a:solidFill>
                  <a:srgbClr val="FFFFF1"/>
                </a:solidFill>
                <a:latin typeface="Canva Sans"/>
              </a:rPr>
              <a:t>Your first priority is to get 2-3 players with high S.R who have faced at least 500 balls.And to do that you have to make a list of 10 players you want to bid in the auction so that when you try to grab them in auction you should not pay the amount greater than you have in the purse for a particular player</a:t>
            </a:r>
          </a:p>
        </p:txBody>
      </p:sp>
      <p:grpSp>
        <p:nvGrpSpPr>
          <p:cNvPr id="20" name="Group 20"/>
          <p:cNvGrpSpPr/>
          <p:nvPr/>
        </p:nvGrpSpPr>
        <p:grpSpPr>
          <a:xfrm>
            <a:off x="7527966" y="2112797"/>
            <a:ext cx="3086100" cy="645726"/>
            <a:chOff x="0" y="-5220"/>
            <a:chExt cx="812800" cy="170068"/>
          </a:xfrm>
        </p:grpSpPr>
        <p:sp>
          <p:nvSpPr>
            <p:cNvPr id="21" name="Freeform 21"/>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2" name="TextBox 22"/>
            <p:cNvSpPr txBox="1"/>
            <p:nvPr/>
          </p:nvSpPr>
          <p:spPr>
            <a:xfrm>
              <a:off x="0" y="-5220"/>
              <a:ext cx="812800" cy="170068"/>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panose="02000000000000000000" charset="0"/>
                </a:rPr>
                <a:t>Query</a:t>
              </a:r>
            </a:p>
          </p:txBody>
        </p:sp>
      </p:grpSp>
      <p:grpSp>
        <p:nvGrpSpPr>
          <p:cNvPr id="23" name="Group 23"/>
          <p:cNvGrpSpPr/>
          <p:nvPr/>
        </p:nvGrpSpPr>
        <p:grpSpPr>
          <a:xfrm>
            <a:off x="3553150" y="2004150"/>
            <a:ext cx="2459066" cy="879062"/>
            <a:chOff x="0" y="-33835"/>
            <a:chExt cx="647655" cy="231523"/>
          </a:xfrm>
        </p:grpSpPr>
        <p:sp>
          <p:nvSpPr>
            <p:cNvPr id="24" name="Freeform 24"/>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5" name="TextBox 25"/>
            <p:cNvSpPr txBox="1"/>
            <p:nvPr/>
          </p:nvSpPr>
          <p:spPr>
            <a:xfrm>
              <a:off x="0" y="-33835"/>
              <a:ext cx="647655" cy="231523"/>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panose="02000000000000000000" charset="0"/>
                </a:rPr>
                <a:t>Task</a:t>
              </a:r>
            </a:p>
          </p:txBody>
        </p:sp>
      </p:grpSp>
      <p:grpSp>
        <p:nvGrpSpPr>
          <p:cNvPr id="26" name="Group 26"/>
          <p:cNvGrpSpPr/>
          <p:nvPr/>
        </p:nvGrpSpPr>
        <p:grpSpPr>
          <a:xfrm>
            <a:off x="5072110" y="1402190"/>
            <a:ext cx="3998906" cy="676012"/>
            <a:chOff x="0" y="-9444"/>
            <a:chExt cx="1053210" cy="178044"/>
          </a:xfrm>
        </p:grpSpPr>
        <p:sp>
          <p:nvSpPr>
            <p:cNvPr id="27" name="Freeform 27"/>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28" name="TextBox 28"/>
            <p:cNvSpPr txBox="1"/>
            <p:nvPr/>
          </p:nvSpPr>
          <p:spPr>
            <a:xfrm>
              <a:off x="0" y="-9444"/>
              <a:ext cx="1053210" cy="178044"/>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Strike Rate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841567" y="3235663"/>
            <a:ext cx="8159192" cy="6080783"/>
            <a:chOff x="0" y="0"/>
            <a:chExt cx="1119691" cy="834469"/>
          </a:xfrm>
        </p:grpSpPr>
        <p:sp>
          <p:nvSpPr>
            <p:cNvPr id="7" name="Freeform 7"/>
            <p:cNvSpPr/>
            <p:nvPr/>
          </p:nvSpPr>
          <p:spPr>
            <a:xfrm>
              <a:off x="0" y="0"/>
              <a:ext cx="1119691" cy="834470"/>
            </a:xfrm>
            <a:custGeom>
              <a:avLst/>
              <a:gdLst/>
              <a:ahLst/>
              <a:cxnLst/>
              <a:rect l="l" t="t" r="r" b="b"/>
              <a:pathLst>
                <a:path w="1119691" h="834470">
                  <a:moveTo>
                    <a:pt x="43647" y="0"/>
                  </a:moveTo>
                  <a:lnTo>
                    <a:pt x="1076043" y="0"/>
                  </a:lnTo>
                  <a:cubicBezTo>
                    <a:pt x="1087619" y="0"/>
                    <a:pt x="1098721" y="4599"/>
                    <a:pt x="1106907" y="12784"/>
                  </a:cubicBezTo>
                  <a:cubicBezTo>
                    <a:pt x="1115092" y="20970"/>
                    <a:pt x="1119691" y="32071"/>
                    <a:pt x="1119691" y="43647"/>
                  </a:cubicBezTo>
                  <a:lnTo>
                    <a:pt x="1119691" y="790822"/>
                  </a:lnTo>
                  <a:cubicBezTo>
                    <a:pt x="1119691" y="814928"/>
                    <a:pt x="1100149" y="834470"/>
                    <a:pt x="1076043" y="834470"/>
                  </a:cubicBezTo>
                  <a:lnTo>
                    <a:pt x="43647" y="834470"/>
                  </a:lnTo>
                  <a:cubicBezTo>
                    <a:pt x="32071" y="834470"/>
                    <a:pt x="20970" y="829871"/>
                    <a:pt x="12784" y="821685"/>
                  </a:cubicBezTo>
                  <a:cubicBezTo>
                    <a:pt x="4599" y="813500"/>
                    <a:pt x="0" y="802398"/>
                    <a:pt x="0" y="790822"/>
                  </a:cubicBezTo>
                  <a:lnTo>
                    <a:pt x="0" y="43647"/>
                  </a:lnTo>
                  <a:cubicBezTo>
                    <a:pt x="0" y="32071"/>
                    <a:pt x="4599" y="20970"/>
                    <a:pt x="12784" y="12784"/>
                  </a:cubicBezTo>
                  <a:cubicBezTo>
                    <a:pt x="20970" y="4599"/>
                    <a:pt x="32071" y="0"/>
                    <a:pt x="43647" y="0"/>
                  </a:cubicBezTo>
                  <a:close/>
                </a:path>
              </a:pathLst>
            </a:custGeom>
            <a:solidFill>
              <a:srgbClr val="DEDD91"/>
            </a:solidFill>
            <a:ln cap="rnd">
              <a:noFill/>
              <a:prstDash val="solid"/>
              <a:round/>
            </a:ln>
          </p:spPr>
        </p:sp>
        <p:sp>
          <p:nvSpPr>
            <p:cNvPr id="8" name="TextBox 8"/>
            <p:cNvSpPr txBox="1"/>
            <p:nvPr/>
          </p:nvSpPr>
          <p:spPr>
            <a:xfrm>
              <a:off x="0" y="-38100"/>
              <a:ext cx="1119691" cy="872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09619" y="372855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415223"/>
            <a:ext cx="9349668" cy="1575907"/>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117105" y="243702"/>
            <a:ext cx="373739" cy="373739"/>
          </a:xfrm>
          <a:custGeom>
            <a:avLst/>
            <a:gdLst/>
            <a:ahLst/>
            <a:cxnLst/>
            <a:rect l="l" t="t" r="r" b="b"/>
            <a:pathLst>
              <a:path w="373739" h="373739">
                <a:moveTo>
                  <a:pt x="0" y="0"/>
                </a:moveTo>
                <a:lnTo>
                  <a:pt x="373739" y="0"/>
                </a:lnTo>
                <a:lnTo>
                  <a:pt x="373739" y="373738"/>
                </a:lnTo>
                <a:lnTo>
                  <a:pt x="0" y="3737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0240328" y="1782919"/>
            <a:ext cx="373739" cy="373739"/>
          </a:xfrm>
          <a:custGeom>
            <a:avLst/>
            <a:gdLst/>
            <a:ahLst/>
            <a:cxnLst/>
            <a:rect l="l" t="t" r="r" b="b"/>
            <a:pathLst>
              <a:path w="373739" h="373739">
                <a:moveTo>
                  <a:pt x="0" y="0"/>
                </a:moveTo>
                <a:lnTo>
                  <a:pt x="373738" y="0"/>
                </a:lnTo>
                <a:lnTo>
                  <a:pt x="373738" y="373738"/>
                </a:lnTo>
                <a:lnTo>
                  <a:pt x="0" y="3737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1535676" y="2997637"/>
            <a:ext cx="8770974" cy="6855878"/>
          </a:xfrm>
          <a:prstGeom prst="rect">
            <a:avLst/>
          </a:prstGeom>
        </p:spPr>
      </p:pic>
      <p:grpSp>
        <p:nvGrpSpPr>
          <p:cNvPr id="16" name="Group 16"/>
          <p:cNvGrpSpPr/>
          <p:nvPr/>
        </p:nvGrpSpPr>
        <p:grpSpPr>
          <a:xfrm>
            <a:off x="11342272" y="2026684"/>
            <a:ext cx="6423491" cy="8045126"/>
            <a:chOff x="0" y="0"/>
            <a:chExt cx="881499" cy="1104037"/>
          </a:xfrm>
        </p:grpSpPr>
        <p:sp>
          <p:nvSpPr>
            <p:cNvPr id="17" name="Freeform 17"/>
            <p:cNvSpPr/>
            <p:nvPr/>
          </p:nvSpPr>
          <p:spPr>
            <a:xfrm>
              <a:off x="0" y="0"/>
              <a:ext cx="881499" cy="1104037"/>
            </a:xfrm>
            <a:custGeom>
              <a:avLst/>
              <a:gdLst/>
              <a:ahLst/>
              <a:cxnLst/>
              <a:rect l="l" t="t" r="r" b="b"/>
              <a:pathLst>
                <a:path w="881499" h="1104037">
                  <a:moveTo>
                    <a:pt x="55442" y="0"/>
                  </a:moveTo>
                  <a:lnTo>
                    <a:pt x="826058" y="0"/>
                  </a:lnTo>
                  <a:cubicBezTo>
                    <a:pt x="856677" y="0"/>
                    <a:pt x="881499" y="24822"/>
                    <a:pt x="881499" y="55442"/>
                  </a:cubicBezTo>
                  <a:lnTo>
                    <a:pt x="881499" y="1048596"/>
                  </a:lnTo>
                  <a:cubicBezTo>
                    <a:pt x="881499" y="1079215"/>
                    <a:pt x="856677" y="1104037"/>
                    <a:pt x="826058" y="1104037"/>
                  </a:cubicBezTo>
                  <a:lnTo>
                    <a:pt x="55442" y="1104037"/>
                  </a:lnTo>
                  <a:cubicBezTo>
                    <a:pt x="24822" y="1104037"/>
                    <a:pt x="0" y="1079215"/>
                    <a:pt x="0" y="1048596"/>
                  </a:cubicBezTo>
                  <a:lnTo>
                    <a:pt x="0" y="55442"/>
                  </a:lnTo>
                  <a:cubicBezTo>
                    <a:pt x="0" y="24822"/>
                    <a:pt x="24822" y="0"/>
                    <a:pt x="55442" y="0"/>
                  </a:cubicBezTo>
                  <a:close/>
                </a:path>
              </a:pathLst>
            </a:custGeom>
            <a:solidFill>
              <a:srgbClr val="DEDD91"/>
            </a:solidFill>
            <a:ln cap="rnd">
              <a:noFill/>
              <a:prstDash val="solid"/>
              <a:round/>
            </a:ln>
          </p:spPr>
        </p:sp>
        <p:sp>
          <p:nvSpPr>
            <p:cNvPr id="18" name="TextBox 18"/>
            <p:cNvSpPr txBox="1"/>
            <p:nvPr/>
          </p:nvSpPr>
          <p:spPr>
            <a:xfrm>
              <a:off x="0" y="-38100"/>
              <a:ext cx="881499" cy="1142137"/>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555874" y="444208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6601944" y="2922764"/>
            <a:ext cx="3086100" cy="625798"/>
            <a:chOff x="0" y="0"/>
            <a:chExt cx="812800" cy="164819"/>
          </a:xfrm>
        </p:grpSpPr>
        <p:sp>
          <p:nvSpPr>
            <p:cNvPr id="22" name="Freeform 22"/>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3" name="TextBox 23"/>
            <p:cNvSpPr txBox="1"/>
            <p:nvPr/>
          </p:nvSpPr>
          <p:spPr>
            <a:xfrm>
              <a:off x="0" y="0"/>
              <a:ext cx="812800" cy="16481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grpSp>
        <p:nvGrpSpPr>
          <p:cNvPr id="24" name="Group 24"/>
          <p:cNvGrpSpPr/>
          <p:nvPr/>
        </p:nvGrpSpPr>
        <p:grpSpPr>
          <a:xfrm>
            <a:off x="11653006" y="1749048"/>
            <a:ext cx="3091692" cy="625840"/>
            <a:chOff x="0" y="-11"/>
            <a:chExt cx="814273" cy="164830"/>
          </a:xfrm>
        </p:grpSpPr>
        <p:sp>
          <p:nvSpPr>
            <p:cNvPr id="25" name="Freeform 25"/>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6" name="TextBox 26"/>
            <p:cNvSpPr txBox="1"/>
            <p:nvPr/>
          </p:nvSpPr>
          <p:spPr>
            <a:xfrm>
              <a:off x="1473" y="-11"/>
              <a:ext cx="812800" cy="16483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7" name="TextBox 27"/>
          <p:cNvSpPr txBox="1"/>
          <p:nvPr/>
        </p:nvSpPr>
        <p:spPr>
          <a:xfrm>
            <a:off x="2621700" y="699053"/>
            <a:ext cx="8450971" cy="1008247"/>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Batters Type 1</a:t>
            </a:r>
          </a:p>
        </p:txBody>
      </p:sp>
      <p:grpSp>
        <p:nvGrpSpPr>
          <p:cNvPr id="28" name="Group 28"/>
          <p:cNvGrpSpPr/>
          <p:nvPr/>
        </p:nvGrpSpPr>
        <p:grpSpPr>
          <a:xfrm>
            <a:off x="2848279" y="1582796"/>
            <a:ext cx="3998906" cy="640155"/>
            <a:chOff x="0" y="0"/>
            <a:chExt cx="1053210" cy="168600"/>
          </a:xfrm>
        </p:grpSpPr>
        <p:sp>
          <p:nvSpPr>
            <p:cNvPr id="29" name="Freeform 29"/>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30" name="TextBox 30"/>
            <p:cNvSpPr txBox="1"/>
            <p:nvPr/>
          </p:nvSpPr>
          <p:spPr>
            <a:xfrm>
              <a:off x="0" y="0"/>
              <a:ext cx="1053210" cy="16860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Strike Rate</a:t>
              </a:r>
            </a:p>
          </p:txBody>
        </p:sp>
      </p:grpSp>
      <p:sp>
        <p:nvSpPr>
          <p:cNvPr id="38" name="Rectangle: Rounded Corners 37">
            <a:extLst>
              <a:ext uri="{FF2B5EF4-FFF2-40B4-BE49-F238E27FC236}">
                <a16:creationId xmlns:a16="http://schemas.microsoft.com/office/drawing/2014/main" id="{F84F4CA4-702F-D433-5419-000BE06629DE}"/>
              </a:ext>
            </a:extLst>
          </p:cNvPr>
          <p:cNvSpPr/>
          <p:nvPr/>
        </p:nvSpPr>
        <p:spPr>
          <a:xfrm>
            <a:off x="11648162" y="2961212"/>
            <a:ext cx="5802025"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20" name="Table 20"/>
          <p:cNvGraphicFramePr>
            <a:graphicFrameLocks noGrp="1"/>
          </p:cNvGraphicFramePr>
          <p:nvPr>
            <p:extLst>
              <p:ext uri="{D42A27DB-BD31-4B8C-83A1-F6EECF244321}">
                <p14:modId xmlns:p14="http://schemas.microsoft.com/office/powerpoint/2010/main" val="736101024"/>
              </p:ext>
            </p:extLst>
          </p:nvPr>
        </p:nvGraphicFramePr>
        <p:xfrm>
          <a:off x="11653006" y="2702827"/>
          <a:ext cx="5802024" cy="6692842"/>
        </p:xfrm>
        <a:graphic>
          <a:graphicData uri="http://schemas.openxmlformats.org/drawingml/2006/table">
            <a:tbl>
              <a:tblPr>
                <a:tableStyleId>{2D5ABB26-0587-4C30-8999-92F81FD0307C}</a:tableStyleId>
              </a:tblPr>
              <a:tblGrid>
                <a:gridCol w="1615286">
                  <a:extLst>
                    <a:ext uri="{9D8B030D-6E8A-4147-A177-3AD203B41FA5}">
                      <a16:colId xmlns:a16="http://schemas.microsoft.com/office/drawing/2014/main" val="20000"/>
                    </a:ext>
                  </a:extLst>
                </a:gridCol>
                <a:gridCol w="1396955">
                  <a:extLst>
                    <a:ext uri="{9D8B030D-6E8A-4147-A177-3AD203B41FA5}">
                      <a16:colId xmlns:a16="http://schemas.microsoft.com/office/drawing/2014/main" val="20001"/>
                    </a:ext>
                  </a:extLst>
                </a:gridCol>
                <a:gridCol w="1410575">
                  <a:extLst>
                    <a:ext uri="{9D8B030D-6E8A-4147-A177-3AD203B41FA5}">
                      <a16:colId xmlns:a16="http://schemas.microsoft.com/office/drawing/2014/main" val="20002"/>
                    </a:ext>
                  </a:extLst>
                </a:gridCol>
                <a:gridCol w="1379208">
                  <a:extLst>
                    <a:ext uri="{9D8B030D-6E8A-4147-A177-3AD203B41FA5}">
                      <a16:colId xmlns:a16="http://schemas.microsoft.com/office/drawing/2014/main" val="20003"/>
                    </a:ext>
                  </a:extLst>
                </a:gridCol>
              </a:tblGrid>
              <a:tr h="1102722">
                <a:tc>
                  <a:txBody>
                    <a:bodyPr/>
                    <a:lstStyle/>
                    <a:p>
                      <a:pPr algn="ctr">
                        <a:lnSpc>
                          <a:spcPts val="2100"/>
                        </a:lnSpc>
                        <a:defRPr/>
                      </a:pPr>
                      <a:r>
                        <a:rPr lang="en-US" sz="1500" dirty="0">
                          <a:solidFill>
                            <a:schemeClr val="bg1"/>
                          </a:solidFill>
                        </a:rPr>
                        <a:t>Batsman Runs</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Total Runs</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Balls Faced</a:t>
                      </a:r>
                      <a:endParaRPr lang="en-US" sz="1100" dirty="0">
                        <a:solidFill>
                          <a:schemeClr val="bg1"/>
                        </a:solidFill>
                      </a:endParaRPr>
                    </a:p>
                  </a:txBody>
                  <a:tcPr marL="38100" marR="38100" marT="38100" marB="38100" anchor="ctr"/>
                </a:tc>
                <a:tc>
                  <a:txBody>
                    <a:bodyPr/>
                    <a:lstStyle/>
                    <a:p>
                      <a:pPr algn="ctr">
                        <a:lnSpc>
                          <a:spcPts val="2100"/>
                        </a:lnSpc>
                        <a:defRPr/>
                      </a:pPr>
                      <a:endParaRPr lang="en-US" sz="1100" dirty="0">
                        <a:solidFill>
                          <a:schemeClr val="bg1"/>
                        </a:solidFill>
                      </a:endParaRPr>
                    </a:p>
                    <a:p>
                      <a:pPr algn="ctr">
                        <a:lnSpc>
                          <a:spcPts val="2100"/>
                        </a:lnSpc>
                      </a:pPr>
                      <a:r>
                        <a:rPr lang="en-US" sz="1500" dirty="0">
                          <a:solidFill>
                            <a:schemeClr val="bg1"/>
                          </a:solidFill>
                        </a:rPr>
                        <a:t>Strike Rate</a:t>
                      </a:r>
                    </a:p>
                    <a:p>
                      <a:pPr algn="r">
                        <a:lnSpc>
                          <a:spcPts val="2100"/>
                        </a:lnSpc>
                      </a:pPr>
                      <a:endParaRPr lang="en-US" sz="1500" dirty="0">
                        <a:solidFill>
                          <a:schemeClr val="bg1"/>
                        </a:solidFill>
                        <a:latin typeface="Cagliostro Bold"/>
                      </a:endParaRPr>
                    </a:p>
                  </a:txBody>
                  <a:tcPr marL="38100" marR="38100" marT="38100" marB="38100" anchor="ctr"/>
                </a:tc>
                <a:extLst>
                  <a:ext uri="{0D108BD9-81ED-4DB2-BD59-A6C34878D82A}">
                    <a16:rowId xmlns:a16="http://schemas.microsoft.com/office/drawing/2014/main" val="10000"/>
                  </a:ext>
                </a:extLst>
              </a:tr>
              <a:tr h="559012">
                <a:tc>
                  <a:txBody>
                    <a:bodyPr/>
                    <a:lstStyle/>
                    <a:p>
                      <a:pPr algn="ctr">
                        <a:lnSpc>
                          <a:spcPts val="2100"/>
                        </a:lnSpc>
                        <a:defRPr/>
                      </a:pPr>
                      <a:r>
                        <a:rPr lang="en-US" sz="1500" dirty="0">
                          <a:solidFill>
                            <a:srgbClr val="000000"/>
                          </a:solidFill>
                        </a:rPr>
                        <a:t>AD Russell</a:t>
                      </a:r>
                      <a:endParaRPr lang="en-US" sz="1100" dirty="0"/>
                    </a:p>
                  </a:txBody>
                  <a:tcPr marL="38100" marR="38100" marT="38100" marB="38100" anchor="ctr"/>
                </a:tc>
                <a:tc>
                  <a:txBody>
                    <a:bodyPr/>
                    <a:lstStyle/>
                    <a:p>
                      <a:pPr algn="ctr">
                        <a:lnSpc>
                          <a:spcPts val="2100"/>
                        </a:lnSpc>
                        <a:defRPr/>
                      </a:pPr>
                      <a:r>
                        <a:rPr lang="en-US" sz="1500">
                          <a:solidFill>
                            <a:srgbClr val="000000"/>
                          </a:solidFill>
                        </a:rPr>
                        <a:t>1517</a:t>
                      </a:r>
                      <a:endParaRPr lang="en-US" sz="1100"/>
                    </a:p>
                  </a:txBody>
                  <a:tcPr marL="38100" marR="38100" marT="38100" marB="38100" anchor="ctr"/>
                </a:tc>
                <a:tc>
                  <a:txBody>
                    <a:bodyPr/>
                    <a:lstStyle/>
                    <a:p>
                      <a:pPr algn="ctr">
                        <a:lnSpc>
                          <a:spcPts val="2100"/>
                        </a:lnSpc>
                        <a:defRPr/>
                      </a:pPr>
                      <a:r>
                        <a:rPr lang="en-US" sz="1500">
                          <a:solidFill>
                            <a:srgbClr val="000000"/>
                          </a:solidFill>
                        </a:rPr>
                        <a:t>832</a:t>
                      </a:r>
                      <a:endParaRPr lang="en-US" sz="1100"/>
                    </a:p>
                  </a:txBody>
                  <a:tcPr marL="38100" marR="38100" marT="38100" marB="38100" anchor="ctr"/>
                </a:tc>
                <a:tc>
                  <a:txBody>
                    <a:bodyPr/>
                    <a:lstStyle/>
                    <a:p>
                      <a:pPr algn="ctr">
                        <a:lnSpc>
                          <a:spcPts val="2100"/>
                        </a:lnSpc>
                        <a:defRPr/>
                      </a:pPr>
                      <a:r>
                        <a:rPr lang="en-US" sz="1500">
                          <a:solidFill>
                            <a:srgbClr val="000000"/>
                          </a:solidFill>
                        </a:rPr>
                        <a:t>1.82</a:t>
                      </a:r>
                      <a:endParaRPr lang="en-US" sz="1100"/>
                    </a:p>
                  </a:txBody>
                  <a:tcPr marL="38100" marR="38100" marT="38100" marB="38100" anchor="ctr"/>
                </a:tc>
                <a:extLst>
                  <a:ext uri="{0D108BD9-81ED-4DB2-BD59-A6C34878D82A}">
                    <a16:rowId xmlns:a16="http://schemas.microsoft.com/office/drawing/2014/main" val="10001"/>
                  </a:ext>
                </a:extLst>
              </a:tr>
              <a:tr h="559012">
                <a:tc>
                  <a:txBody>
                    <a:bodyPr/>
                    <a:lstStyle/>
                    <a:p>
                      <a:pPr algn="ctr">
                        <a:lnSpc>
                          <a:spcPts val="2100"/>
                        </a:lnSpc>
                        <a:defRPr/>
                      </a:pPr>
                      <a:r>
                        <a:rPr lang="en-US" sz="1500">
                          <a:solidFill>
                            <a:srgbClr val="000000"/>
                          </a:solidFill>
                        </a:rPr>
                        <a:t>SP Narine</a:t>
                      </a:r>
                      <a:endParaRPr lang="en-US" sz="1100"/>
                    </a:p>
                  </a:txBody>
                  <a:tcPr marL="38100" marR="38100" marT="38100" marB="38100" anchor="ctr"/>
                </a:tc>
                <a:tc>
                  <a:txBody>
                    <a:bodyPr/>
                    <a:lstStyle/>
                    <a:p>
                      <a:pPr algn="ctr">
                        <a:lnSpc>
                          <a:spcPts val="2100"/>
                        </a:lnSpc>
                        <a:defRPr/>
                      </a:pPr>
                      <a:r>
                        <a:rPr lang="en-US" sz="1500">
                          <a:solidFill>
                            <a:srgbClr val="000000"/>
                          </a:solidFill>
                        </a:rPr>
                        <a:t>892</a:t>
                      </a:r>
                      <a:endParaRPr lang="en-US" sz="1100"/>
                    </a:p>
                  </a:txBody>
                  <a:tcPr marL="38100" marR="38100" marT="38100" marB="38100" anchor="ctr"/>
                </a:tc>
                <a:tc>
                  <a:txBody>
                    <a:bodyPr/>
                    <a:lstStyle/>
                    <a:p>
                      <a:pPr algn="ctr">
                        <a:lnSpc>
                          <a:spcPts val="2100"/>
                        </a:lnSpc>
                        <a:defRPr/>
                      </a:pPr>
                      <a:r>
                        <a:rPr lang="en-US" sz="1500">
                          <a:solidFill>
                            <a:srgbClr val="000000"/>
                          </a:solidFill>
                        </a:rPr>
                        <a:t>543</a:t>
                      </a:r>
                      <a:endParaRPr lang="en-US" sz="1100"/>
                    </a:p>
                  </a:txBody>
                  <a:tcPr marL="38100" marR="38100" marT="38100" marB="38100" anchor="ctr"/>
                </a:tc>
                <a:tc>
                  <a:txBody>
                    <a:bodyPr/>
                    <a:lstStyle/>
                    <a:p>
                      <a:pPr algn="ctr">
                        <a:lnSpc>
                          <a:spcPts val="2100"/>
                        </a:lnSpc>
                        <a:defRPr/>
                      </a:pPr>
                      <a:r>
                        <a:rPr lang="en-US" sz="1500">
                          <a:solidFill>
                            <a:srgbClr val="000000"/>
                          </a:solidFill>
                        </a:rPr>
                        <a:t>1.64</a:t>
                      </a:r>
                      <a:endParaRPr lang="en-US" sz="1100"/>
                    </a:p>
                  </a:txBody>
                  <a:tcPr marL="38100" marR="38100" marT="38100" marB="38100" anchor="ctr"/>
                </a:tc>
                <a:extLst>
                  <a:ext uri="{0D108BD9-81ED-4DB2-BD59-A6C34878D82A}">
                    <a16:rowId xmlns:a16="http://schemas.microsoft.com/office/drawing/2014/main" val="10002"/>
                  </a:ext>
                </a:extLst>
              </a:tr>
              <a:tr h="559012">
                <a:tc>
                  <a:txBody>
                    <a:bodyPr/>
                    <a:lstStyle/>
                    <a:p>
                      <a:pPr algn="ctr">
                        <a:lnSpc>
                          <a:spcPts val="2100"/>
                        </a:lnSpc>
                        <a:defRPr/>
                      </a:pPr>
                      <a:r>
                        <a:rPr lang="en-US" sz="1500">
                          <a:solidFill>
                            <a:srgbClr val="000000"/>
                          </a:solidFill>
                        </a:rPr>
                        <a:t>HH Pandya</a:t>
                      </a:r>
                      <a:endParaRPr lang="en-US" sz="1100"/>
                    </a:p>
                  </a:txBody>
                  <a:tcPr marL="38100" marR="38100" marT="38100" marB="38100" anchor="ctr"/>
                </a:tc>
                <a:tc>
                  <a:txBody>
                    <a:bodyPr/>
                    <a:lstStyle/>
                    <a:p>
                      <a:pPr algn="ctr">
                        <a:lnSpc>
                          <a:spcPts val="2100"/>
                        </a:lnSpc>
                        <a:defRPr/>
                      </a:pPr>
                      <a:r>
                        <a:rPr lang="en-US" sz="1500">
                          <a:solidFill>
                            <a:srgbClr val="000000"/>
                          </a:solidFill>
                        </a:rPr>
                        <a:t>1349</a:t>
                      </a:r>
                      <a:endParaRPr lang="en-US" sz="1100"/>
                    </a:p>
                  </a:txBody>
                  <a:tcPr marL="38100" marR="38100" marT="38100" marB="38100" anchor="ctr"/>
                </a:tc>
                <a:tc>
                  <a:txBody>
                    <a:bodyPr/>
                    <a:lstStyle/>
                    <a:p>
                      <a:pPr algn="ctr">
                        <a:lnSpc>
                          <a:spcPts val="2100"/>
                        </a:lnSpc>
                        <a:defRPr/>
                      </a:pPr>
                      <a:r>
                        <a:rPr lang="en-US" sz="1500">
                          <a:solidFill>
                            <a:srgbClr val="000000"/>
                          </a:solidFill>
                        </a:rPr>
                        <a:t>847</a:t>
                      </a:r>
                      <a:endParaRPr lang="en-US" sz="1100"/>
                    </a:p>
                  </a:txBody>
                  <a:tcPr marL="38100" marR="38100" marT="38100" marB="38100" anchor="ctr"/>
                </a:tc>
                <a:tc>
                  <a:txBody>
                    <a:bodyPr/>
                    <a:lstStyle/>
                    <a:p>
                      <a:pPr algn="ctr">
                        <a:lnSpc>
                          <a:spcPts val="2100"/>
                        </a:lnSpc>
                        <a:defRPr/>
                      </a:pPr>
                      <a:r>
                        <a:rPr lang="en-US" sz="1500">
                          <a:solidFill>
                            <a:srgbClr val="000000"/>
                          </a:solidFill>
                        </a:rPr>
                        <a:t>1.59</a:t>
                      </a:r>
                      <a:endParaRPr lang="en-US" sz="1100"/>
                    </a:p>
                  </a:txBody>
                  <a:tcPr marL="38100" marR="38100" marT="38100" marB="38100" anchor="ctr"/>
                </a:tc>
                <a:extLst>
                  <a:ext uri="{0D108BD9-81ED-4DB2-BD59-A6C34878D82A}">
                    <a16:rowId xmlns:a16="http://schemas.microsoft.com/office/drawing/2014/main" val="10003"/>
                  </a:ext>
                </a:extLst>
              </a:tr>
              <a:tr h="559012">
                <a:tc>
                  <a:txBody>
                    <a:bodyPr/>
                    <a:lstStyle/>
                    <a:p>
                      <a:pPr algn="ctr">
                        <a:lnSpc>
                          <a:spcPts val="2100"/>
                        </a:lnSpc>
                        <a:defRPr/>
                      </a:pPr>
                      <a:r>
                        <a:rPr lang="en-US" sz="1500">
                          <a:solidFill>
                            <a:srgbClr val="000000"/>
                          </a:solidFill>
                        </a:rPr>
                        <a:t>GJ Maxwell</a:t>
                      </a:r>
                      <a:endParaRPr lang="en-US" sz="1100"/>
                    </a:p>
                  </a:txBody>
                  <a:tcPr marL="38100" marR="38100" marT="38100" marB="38100" anchor="ctr"/>
                </a:tc>
                <a:tc>
                  <a:txBody>
                    <a:bodyPr/>
                    <a:lstStyle/>
                    <a:p>
                      <a:pPr algn="ctr">
                        <a:lnSpc>
                          <a:spcPts val="2100"/>
                        </a:lnSpc>
                        <a:defRPr/>
                      </a:pPr>
                      <a:r>
                        <a:rPr lang="en-US" sz="1500">
                          <a:solidFill>
                            <a:srgbClr val="000000"/>
                          </a:solidFill>
                        </a:rPr>
                        <a:t>1505</a:t>
                      </a:r>
                      <a:endParaRPr lang="en-US" sz="1100"/>
                    </a:p>
                  </a:txBody>
                  <a:tcPr marL="38100" marR="38100" marT="38100" marB="38100" anchor="ctr"/>
                </a:tc>
                <a:tc>
                  <a:txBody>
                    <a:bodyPr/>
                    <a:lstStyle/>
                    <a:p>
                      <a:pPr algn="ctr">
                        <a:lnSpc>
                          <a:spcPts val="2100"/>
                        </a:lnSpc>
                        <a:defRPr/>
                      </a:pPr>
                      <a:r>
                        <a:rPr lang="en-US" sz="1500">
                          <a:solidFill>
                            <a:srgbClr val="000000"/>
                          </a:solidFill>
                        </a:rPr>
                        <a:t>973</a:t>
                      </a:r>
                      <a:endParaRPr lang="en-US" sz="1100"/>
                    </a:p>
                  </a:txBody>
                  <a:tcPr marL="38100" marR="38100" marT="38100" marB="38100" anchor="ctr"/>
                </a:tc>
                <a:tc>
                  <a:txBody>
                    <a:bodyPr/>
                    <a:lstStyle/>
                    <a:p>
                      <a:pPr algn="ctr">
                        <a:lnSpc>
                          <a:spcPts val="2100"/>
                        </a:lnSpc>
                        <a:defRPr/>
                      </a:pPr>
                      <a:r>
                        <a:rPr lang="en-US" sz="1500">
                          <a:solidFill>
                            <a:srgbClr val="000000"/>
                          </a:solidFill>
                        </a:rPr>
                        <a:t>1.55</a:t>
                      </a:r>
                      <a:endParaRPr lang="en-US" sz="1100"/>
                    </a:p>
                  </a:txBody>
                  <a:tcPr marL="38100" marR="38100" marT="38100" marB="38100" anchor="ctr"/>
                </a:tc>
                <a:extLst>
                  <a:ext uri="{0D108BD9-81ED-4DB2-BD59-A6C34878D82A}">
                    <a16:rowId xmlns:a16="http://schemas.microsoft.com/office/drawing/2014/main" val="10004"/>
                  </a:ext>
                </a:extLst>
              </a:tr>
              <a:tr h="559012">
                <a:tc>
                  <a:txBody>
                    <a:bodyPr/>
                    <a:lstStyle/>
                    <a:p>
                      <a:pPr algn="ctr">
                        <a:lnSpc>
                          <a:spcPts val="2100"/>
                        </a:lnSpc>
                        <a:defRPr/>
                      </a:pPr>
                      <a:r>
                        <a:rPr lang="en-US" sz="1500">
                          <a:solidFill>
                            <a:srgbClr val="000000"/>
                          </a:solidFill>
                        </a:rPr>
                        <a:t>V Sehwag</a:t>
                      </a:r>
                      <a:endParaRPr lang="en-US" sz="1100"/>
                    </a:p>
                  </a:txBody>
                  <a:tcPr marL="38100" marR="38100" marT="38100" marB="38100" anchor="ctr"/>
                </a:tc>
                <a:tc>
                  <a:txBody>
                    <a:bodyPr/>
                    <a:lstStyle/>
                    <a:p>
                      <a:pPr algn="ctr">
                        <a:lnSpc>
                          <a:spcPts val="2100"/>
                        </a:lnSpc>
                        <a:defRPr/>
                      </a:pPr>
                      <a:r>
                        <a:rPr lang="en-US" sz="1500">
                          <a:solidFill>
                            <a:srgbClr val="000000"/>
                          </a:solidFill>
                        </a:rPr>
                        <a:t>2728</a:t>
                      </a:r>
                      <a:endParaRPr lang="en-US" sz="1100"/>
                    </a:p>
                  </a:txBody>
                  <a:tcPr marL="38100" marR="38100" marT="38100" marB="38100" anchor="ctr"/>
                </a:tc>
                <a:tc>
                  <a:txBody>
                    <a:bodyPr/>
                    <a:lstStyle/>
                    <a:p>
                      <a:pPr algn="ctr">
                        <a:lnSpc>
                          <a:spcPts val="2100"/>
                        </a:lnSpc>
                        <a:defRPr/>
                      </a:pPr>
                      <a:r>
                        <a:rPr lang="en-US" sz="1500">
                          <a:solidFill>
                            <a:srgbClr val="000000"/>
                          </a:solidFill>
                        </a:rPr>
                        <a:t>1755</a:t>
                      </a:r>
                      <a:endParaRPr lang="en-US" sz="1100"/>
                    </a:p>
                  </a:txBody>
                  <a:tcPr marL="38100" marR="38100" marT="38100" marB="38100" anchor="ctr"/>
                </a:tc>
                <a:tc>
                  <a:txBody>
                    <a:bodyPr/>
                    <a:lstStyle/>
                    <a:p>
                      <a:pPr algn="ctr">
                        <a:lnSpc>
                          <a:spcPts val="2100"/>
                        </a:lnSpc>
                        <a:defRPr/>
                      </a:pPr>
                      <a:r>
                        <a:rPr lang="en-US" sz="1500">
                          <a:solidFill>
                            <a:srgbClr val="000000"/>
                          </a:solidFill>
                        </a:rPr>
                        <a:t>1.55</a:t>
                      </a:r>
                      <a:endParaRPr lang="en-US" sz="1100"/>
                    </a:p>
                  </a:txBody>
                  <a:tcPr marL="38100" marR="38100" marT="38100" marB="38100" anchor="ctr"/>
                </a:tc>
                <a:extLst>
                  <a:ext uri="{0D108BD9-81ED-4DB2-BD59-A6C34878D82A}">
                    <a16:rowId xmlns:a16="http://schemas.microsoft.com/office/drawing/2014/main" val="10005"/>
                  </a:ext>
                </a:extLst>
              </a:tr>
              <a:tr h="559012">
                <a:tc>
                  <a:txBody>
                    <a:bodyPr/>
                    <a:lstStyle/>
                    <a:p>
                      <a:pPr algn="ctr">
                        <a:lnSpc>
                          <a:spcPts val="2100"/>
                        </a:lnSpc>
                        <a:defRPr/>
                      </a:pPr>
                      <a:r>
                        <a:rPr lang="en-US" sz="1500">
                          <a:solidFill>
                            <a:srgbClr val="000000"/>
                          </a:solidFill>
                        </a:rPr>
                        <a:t>RR Pant</a:t>
                      </a:r>
                      <a:endParaRPr lang="en-US" sz="1100"/>
                    </a:p>
                  </a:txBody>
                  <a:tcPr marL="38100" marR="38100" marT="38100" marB="38100" anchor="ctr"/>
                </a:tc>
                <a:tc>
                  <a:txBody>
                    <a:bodyPr/>
                    <a:lstStyle/>
                    <a:p>
                      <a:pPr algn="ctr">
                        <a:lnSpc>
                          <a:spcPts val="2100"/>
                        </a:lnSpc>
                        <a:defRPr/>
                      </a:pPr>
                      <a:r>
                        <a:rPr lang="en-US" sz="1500">
                          <a:solidFill>
                            <a:srgbClr val="000000"/>
                          </a:solidFill>
                        </a:rPr>
                        <a:t>2079</a:t>
                      </a:r>
                      <a:endParaRPr lang="en-US" sz="1100"/>
                    </a:p>
                  </a:txBody>
                  <a:tcPr marL="38100" marR="38100" marT="38100" marB="38100" anchor="ctr"/>
                </a:tc>
                <a:tc>
                  <a:txBody>
                    <a:bodyPr/>
                    <a:lstStyle/>
                    <a:p>
                      <a:pPr algn="ctr">
                        <a:lnSpc>
                          <a:spcPts val="2100"/>
                        </a:lnSpc>
                        <a:defRPr/>
                      </a:pPr>
                      <a:r>
                        <a:rPr lang="en-US" sz="1500">
                          <a:solidFill>
                            <a:srgbClr val="000000"/>
                          </a:solidFill>
                        </a:rPr>
                        <a:t>1368</a:t>
                      </a:r>
                      <a:endParaRPr lang="en-US" sz="1100"/>
                    </a:p>
                  </a:txBody>
                  <a:tcPr marL="38100" marR="38100" marT="38100" marB="38100" anchor="ctr"/>
                </a:tc>
                <a:tc>
                  <a:txBody>
                    <a:bodyPr/>
                    <a:lstStyle/>
                    <a:p>
                      <a:pPr algn="ctr">
                        <a:lnSpc>
                          <a:spcPts val="2100"/>
                        </a:lnSpc>
                        <a:defRPr/>
                      </a:pPr>
                      <a:r>
                        <a:rPr lang="en-US" sz="1500">
                          <a:solidFill>
                            <a:srgbClr val="000000"/>
                          </a:solidFill>
                        </a:rPr>
                        <a:t>1.52</a:t>
                      </a:r>
                      <a:endParaRPr lang="en-US" sz="1100"/>
                    </a:p>
                  </a:txBody>
                  <a:tcPr marL="38100" marR="38100" marT="38100" marB="38100" anchor="ctr"/>
                </a:tc>
                <a:extLst>
                  <a:ext uri="{0D108BD9-81ED-4DB2-BD59-A6C34878D82A}">
                    <a16:rowId xmlns:a16="http://schemas.microsoft.com/office/drawing/2014/main" val="10006"/>
                  </a:ext>
                </a:extLst>
              </a:tr>
              <a:tr h="559012">
                <a:tc>
                  <a:txBody>
                    <a:bodyPr/>
                    <a:lstStyle/>
                    <a:p>
                      <a:pPr algn="ctr">
                        <a:lnSpc>
                          <a:spcPts val="2100"/>
                        </a:lnSpc>
                        <a:defRPr/>
                      </a:pPr>
                      <a:r>
                        <a:rPr lang="en-US" sz="1500">
                          <a:solidFill>
                            <a:srgbClr val="000000"/>
                          </a:solidFill>
                        </a:rPr>
                        <a:t>AB de Villiers</a:t>
                      </a:r>
                      <a:endParaRPr lang="en-US" sz="1100"/>
                    </a:p>
                  </a:txBody>
                  <a:tcPr marL="38100" marR="38100" marT="38100" marB="38100" anchor="ctr"/>
                </a:tc>
                <a:tc>
                  <a:txBody>
                    <a:bodyPr/>
                    <a:lstStyle/>
                    <a:p>
                      <a:pPr algn="ctr">
                        <a:lnSpc>
                          <a:spcPts val="2100"/>
                        </a:lnSpc>
                        <a:defRPr/>
                      </a:pPr>
                      <a:r>
                        <a:rPr lang="en-US" sz="1500">
                          <a:solidFill>
                            <a:srgbClr val="000000"/>
                          </a:solidFill>
                        </a:rPr>
                        <a:t>4849</a:t>
                      </a:r>
                      <a:endParaRPr lang="en-US" sz="1100"/>
                    </a:p>
                  </a:txBody>
                  <a:tcPr marL="38100" marR="38100" marT="38100" marB="38100" anchor="ctr"/>
                </a:tc>
                <a:tc>
                  <a:txBody>
                    <a:bodyPr/>
                    <a:lstStyle/>
                    <a:p>
                      <a:pPr algn="ctr">
                        <a:lnSpc>
                          <a:spcPts val="2100"/>
                        </a:lnSpc>
                        <a:defRPr/>
                      </a:pPr>
                      <a:r>
                        <a:rPr lang="en-US" sz="1500">
                          <a:solidFill>
                            <a:srgbClr val="000000"/>
                          </a:solidFill>
                        </a:rPr>
                        <a:t>3192</a:t>
                      </a:r>
                      <a:endParaRPr lang="en-US" sz="1100"/>
                    </a:p>
                  </a:txBody>
                  <a:tcPr marL="38100" marR="38100" marT="38100" marB="38100" anchor="ctr"/>
                </a:tc>
                <a:tc>
                  <a:txBody>
                    <a:bodyPr/>
                    <a:lstStyle/>
                    <a:p>
                      <a:pPr algn="ctr">
                        <a:lnSpc>
                          <a:spcPts val="2100"/>
                        </a:lnSpc>
                        <a:defRPr/>
                      </a:pPr>
                      <a:r>
                        <a:rPr lang="en-US" sz="1500">
                          <a:solidFill>
                            <a:srgbClr val="000000"/>
                          </a:solidFill>
                        </a:rPr>
                        <a:t>1.52</a:t>
                      </a:r>
                      <a:endParaRPr lang="en-US" sz="1100"/>
                    </a:p>
                  </a:txBody>
                  <a:tcPr marL="38100" marR="38100" marT="38100" marB="38100" anchor="ctr"/>
                </a:tc>
                <a:extLst>
                  <a:ext uri="{0D108BD9-81ED-4DB2-BD59-A6C34878D82A}">
                    <a16:rowId xmlns:a16="http://schemas.microsoft.com/office/drawing/2014/main" val="10007"/>
                  </a:ext>
                </a:extLst>
              </a:tr>
              <a:tr h="559012">
                <a:tc>
                  <a:txBody>
                    <a:bodyPr/>
                    <a:lstStyle/>
                    <a:p>
                      <a:pPr algn="ctr">
                        <a:lnSpc>
                          <a:spcPts val="2100"/>
                        </a:lnSpc>
                        <a:defRPr/>
                      </a:pPr>
                      <a:r>
                        <a:rPr lang="en-US" sz="1500">
                          <a:solidFill>
                            <a:srgbClr val="000000"/>
                          </a:solidFill>
                        </a:rPr>
                        <a:t>JC Buttler</a:t>
                      </a:r>
                      <a:endParaRPr lang="en-US" sz="1100"/>
                    </a:p>
                  </a:txBody>
                  <a:tcPr marL="38100" marR="38100" marT="38100" marB="38100" anchor="ctr"/>
                </a:tc>
                <a:tc>
                  <a:txBody>
                    <a:bodyPr/>
                    <a:lstStyle/>
                    <a:p>
                      <a:pPr algn="ctr">
                        <a:lnSpc>
                          <a:spcPts val="2100"/>
                        </a:lnSpc>
                        <a:defRPr/>
                      </a:pPr>
                      <a:r>
                        <a:rPr lang="en-US" sz="1500">
                          <a:solidFill>
                            <a:srgbClr val="000000"/>
                          </a:solidFill>
                        </a:rPr>
                        <a:t>1714</a:t>
                      </a:r>
                      <a:endParaRPr lang="en-US" sz="1100"/>
                    </a:p>
                  </a:txBody>
                  <a:tcPr marL="38100" marR="38100" marT="38100" marB="38100" anchor="ctr"/>
                </a:tc>
                <a:tc>
                  <a:txBody>
                    <a:bodyPr/>
                    <a:lstStyle/>
                    <a:p>
                      <a:pPr algn="ctr">
                        <a:lnSpc>
                          <a:spcPts val="2100"/>
                        </a:lnSpc>
                        <a:defRPr/>
                      </a:pPr>
                      <a:r>
                        <a:rPr lang="en-US" sz="1500">
                          <a:solidFill>
                            <a:srgbClr val="000000"/>
                          </a:solidFill>
                        </a:rPr>
                        <a:t>1146</a:t>
                      </a:r>
                      <a:endParaRPr lang="en-US" sz="1100"/>
                    </a:p>
                  </a:txBody>
                  <a:tcPr marL="38100" marR="38100" marT="38100" marB="38100" anchor="ctr"/>
                </a:tc>
                <a:tc>
                  <a:txBody>
                    <a:bodyPr/>
                    <a:lstStyle/>
                    <a:p>
                      <a:pPr algn="ctr">
                        <a:lnSpc>
                          <a:spcPts val="2100"/>
                        </a:lnSpc>
                        <a:defRPr/>
                      </a:pPr>
                      <a:r>
                        <a:rPr lang="en-US" sz="1500">
                          <a:solidFill>
                            <a:srgbClr val="000000"/>
                          </a:solidFill>
                        </a:rPr>
                        <a:t>1.50</a:t>
                      </a:r>
                      <a:endParaRPr lang="en-US" sz="1100"/>
                    </a:p>
                  </a:txBody>
                  <a:tcPr marL="38100" marR="38100" marT="38100" marB="38100" anchor="ctr"/>
                </a:tc>
                <a:extLst>
                  <a:ext uri="{0D108BD9-81ED-4DB2-BD59-A6C34878D82A}">
                    <a16:rowId xmlns:a16="http://schemas.microsoft.com/office/drawing/2014/main" val="10008"/>
                  </a:ext>
                </a:extLst>
              </a:tr>
              <a:tr h="559012">
                <a:tc>
                  <a:txBody>
                    <a:bodyPr/>
                    <a:lstStyle/>
                    <a:p>
                      <a:pPr algn="ctr">
                        <a:lnSpc>
                          <a:spcPts val="2100"/>
                        </a:lnSpc>
                        <a:defRPr/>
                      </a:pPr>
                      <a:r>
                        <a:rPr lang="en-US" sz="1500">
                          <a:solidFill>
                            <a:srgbClr val="000000"/>
                          </a:solidFill>
                        </a:rPr>
                        <a:t>CH Gayle</a:t>
                      </a:r>
                      <a:endParaRPr lang="en-US" sz="1100"/>
                    </a:p>
                  </a:txBody>
                  <a:tcPr marL="38100" marR="38100" marT="38100" marB="38100" anchor="ctr"/>
                </a:tc>
                <a:tc>
                  <a:txBody>
                    <a:bodyPr/>
                    <a:lstStyle/>
                    <a:p>
                      <a:pPr algn="ctr">
                        <a:lnSpc>
                          <a:spcPts val="2100"/>
                        </a:lnSpc>
                        <a:defRPr/>
                      </a:pPr>
                      <a:r>
                        <a:rPr lang="en-US" sz="1500">
                          <a:solidFill>
                            <a:srgbClr val="000000"/>
                          </a:solidFill>
                        </a:rPr>
                        <a:t>4772</a:t>
                      </a:r>
                      <a:endParaRPr lang="en-US" sz="1100"/>
                    </a:p>
                  </a:txBody>
                  <a:tcPr marL="38100" marR="38100" marT="38100" marB="38100" anchor="ctr"/>
                </a:tc>
                <a:tc>
                  <a:txBody>
                    <a:bodyPr/>
                    <a:lstStyle/>
                    <a:p>
                      <a:pPr algn="ctr">
                        <a:lnSpc>
                          <a:spcPts val="2100"/>
                        </a:lnSpc>
                        <a:defRPr/>
                      </a:pPr>
                      <a:r>
                        <a:rPr lang="en-US" sz="1500">
                          <a:solidFill>
                            <a:srgbClr val="000000"/>
                          </a:solidFill>
                        </a:rPr>
                        <a:t>3179</a:t>
                      </a:r>
                      <a:endParaRPr lang="en-US" sz="1100"/>
                    </a:p>
                  </a:txBody>
                  <a:tcPr marL="38100" marR="38100" marT="38100" marB="38100" anchor="ctr"/>
                </a:tc>
                <a:tc>
                  <a:txBody>
                    <a:bodyPr/>
                    <a:lstStyle/>
                    <a:p>
                      <a:pPr algn="ctr">
                        <a:lnSpc>
                          <a:spcPts val="2100"/>
                        </a:lnSpc>
                        <a:defRPr/>
                      </a:pPr>
                      <a:r>
                        <a:rPr lang="en-US" sz="1500">
                          <a:solidFill>
                            <a:srgbClr val="000000"/>
                          </a:solidFill>
                        </a:rPr>
                        <a:t>1.50</a:t>
                      </a:r>
                      <a:endParaRPr lang="en-US" sz="1100"/>
                    </a:p>
                  </a:txBody>
                  <a:tcPr marL="38100" marR="38100" marT="38100" marB="38100" anchor="ctr"/>
                </a:tc>
                <a:extLst>
                  <a:ext uri="{0D108BD9-81ED-4DB2-BD59-A6C34878D82A}">
                    <a16:rowId xmlns:a16="http://schemas.microsoft.com/office/drawing/2014/main" val="10009"/>
                  </a:ext>
                </a:extLst>
              </a:tr>
              <a:tr h="559012">
                <a:tc>
                  <a:txBody>
                    <a:bodyPr/>
                    <a:lstStyle/>
                    <a:p>
                      <a:pPr algn="ctr">
                        <a:lnSpc>
                          <a:spcPts val="2100"/>
                        </a:lnSpc>
                        <a:defRPr/>
                      </a:pPr>
                      <a:r>
                        <a:rPr lang="en-US" sz="1500">
                          <a:solidFill>
                            <a:srgbClr val="000000"/>
                          </a:solidFill>
                        </a:rPr>
                        <a:t>KA Pollard</a:t>
                      </a:r>
                      <a:endParaRPr lang="en-US" sz="1100"/>
                    </a:p>
                  </a:txBody>
                  <a:tcPr marL="38100" marR="38100" marT="38100" marB="38100" anchor="ctr"/>
                </a:tc>
                <a:tc>
                  <a:txBody>
                    <a:bodyPr/>
                    <a:lstStyle/>
                    <a:p>
                      <a:pPr algn="ctr">
                        <a:lnSpc>
                          <a:spcPts val="2100"/>
                        </a:lnSpc>
                        <a:defRPr/>
                      </a:pPr>
                      <a:r>
                        <a:rPr lang="en-US" sz="1500">
                          <a:solidFill>
                            <a:srgbClr val="000000"/>
                          </a:solidFill>
                        </a:rPr>
                        <a:t>3023</a:t>
                      </a:r>
                      <a:endParaRPr lang="en-US" sz="1100"/>
                    </a:p>
                  </a:txBody>
                  <a:tcPr marL="38100" marR="38100" marT="38100" marB="38100" anchor="ctr"/>
                </a:tc>
                <a:tc>
                  <a:txBody>
                    <a:bodyPr/>
                    <a:lstStyle/>
                    <a:p>
                      <a:pPr algn="ctr">
                        <a:lnSpc>
                          <a:spcPts val="2100"/>
                        </a:lnSpc>
                        <a:defRPr/>
                      </a:pPr>
                      <a:r>
                        <a:rPr lang="en-US" sz="1500">
                          <a:solidFill>
                            <a:srgbClr val="000000"/>
                          </a:solidFill>
                        </a:rPr>
                        <a:t>2017</a:t>
                      </a:r>
                      <a:endParaRPr lang="en-US" sz="1100"/>
                    </a:p>
                  </a:txBody>
                  <a:tcPr marL="38100" marR="38100" marT="38100" marB="38100" anchor="ctr"/>
                </a:tc>
                <a:tc>
                  <a:txBody>
                    <a:bodyPr/>
                    <a:lstStyle/>
                    <a:p>
                      <a:pPr algn="ctr">
                        <a:lnSpc>
                          <a:spcPts val="2100"/>
                        </a:lnSpc>
                        <a:defRPr/>
                      </a:pPr>
                      <a:r>
                        <a:rPr lang="en-US" sz="1500" dirty="0">
                          <a:solidFill>
                            <a:srgbClr val="000000"/>
                          </a:solidFill>
                        </a:rPr>
                        <a:t>1.50</a:t>
                      </a:r>
                      <a:endParaRPr lang="en-US" sz="1100" dirty="0"/>
                    </a:p>
                  </a:txBody>
                  <a:tcPr marL="38100" marR="38100" marT="38100" marB="3810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34219"/>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62697"/>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601914"/>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1" name="Group 11"/>
          <p:cNvGrpSpPr/>
          <p:nvPr/>
        </p:nvGrpSpPr>
        <p:grpSpPr>
          <a:xfrm>
            <a:off x="7009413" y="2445570"/>
            <a:ext cx="10453978" cy="7087278"/>
            <a:chOff x="0" y="0"/>
            <a:chExt cx="1434606" cy="972591"/>
          </a:xfrm>
        </p:grpSpPr>
        <p:sp>
          <p:nvSpPr>
            <p:cNvPr id="12" name="Freeform 12"/>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3" name="TextBox 13"/>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58774" y="2445570"/>
            <a:ext cx="5949809" cy="7087278"/>
            <a:chOff x="0" y="0"/>
            <a:chExt cx="816496" cy="972591"/>
          </a:xfrm>
        </p:grpSpPr>
        <p:sp>
          <p:nvSpPr>
            <p:cNvPr id="15" name="Freeform 15"/>
            <p:cNvSpPr/>
            <p:nvPr/>
          </p:nvSpPr>
          <p:spPr>
            <a:xfrm>
              <a:off x="0" y="0"/>
              <a:ext cx="816496" cy="972591"/>
            </a:xfrm>
            <a:custGeom>
              <a:avLst/>
              <a:gdLst/>
              <a:ahLst/>
              <a:cxnLst/>
              <a:rect l="l" t="t" r="r" b="b"/>
              <a:pathLst>
                <a:path w="816496" h="972591">
                  <a:moveTo>
                    <a:pt x="48145" y="0"/>
                  </a:moveTo>
                  <a:lnTo>
                    <a:pt x="768351" y="0"/>
                  </a:lnTo>
                  <a:cubicBezTo>
                    <a:pt x="781120" y="0"/>
                    <a:pt x="793366" y="5072"/>
                    <a:pt x="802395" y="14101"/>
                  </a:cubicBezTo>
                  <a:cubicBezTo>
                    <a:pt x="811423" y="23130"/>
                    <a:pt x="816496" y="35376"/>
                    <a:pt x="816496" y="48145"/>
                  </a:cubicBezTo>
                  <a:lnTo>
                    <a:pt x="816496" y="924447"/>
                  </a:lnTo>
                  <a:cubicBezTo>
                    <a:pt x="816496" y="951036"/>
                    <a:pt x="794941" y="972591"/>
                    <a:pt x="768351" y="972591"/>
                  </a:cubicBezTo>
                  <a:lnTo>
                    <a:pt x="48145" y="972591"/>
                  </a:lnTo>
                  <a:cubicBezTo>
                    <a:pt x="35376" y="972591"/>
                    <a:pt x="23130" y="967519"/>
                    <a:pt x="14101" y="958490"/>
                  </a:cubicBezTo>
                  <a:cubicBezTo>
                    <a:pt x="5072" y="949461"/>
                    <a:pt x="0" y="937216"/>
                    <a:pt x="0" y="924447"/>
                  </a:cubicBezTo>
                  <a:lnTo>
                    <a:pt x="0" y="48145"/>
                  </a:lnTo>
                  <a:cubicBezTo>
                    <a:pt x="0" y="21555"/>
                    <a:pt x="21555" y="0"/>
                    <a:pt x="48145" y="0"/>
                  </a:cubicBezTo>
                  <a:close/>
                </a:path>
              </a:pathLst>
            </a:custGeom>
            <a:solidFill>
              <a:srgbClr val="797A1D"/>
            </a:solidFill>
            <a:ln cap="rnd">
              <a:noFill/>
              <a:prstDash val="solid"/>
              <a:round/>
            </a:ln>
          </p:spPr>
        </p:sp>
        <p:sp>
          <p:nvSpPr>
            <p:cNvPr id="16" name="TextBox 16"/>
            <p:cNvSpPr txBox="1"/>
            <p:nvPr/>
          </p:nvSpPr>
          <p:spPr>
            <a:xfrm>
              <a:off x="0" y="-38100"/>
              <a:ext cx="816496" cy="1010691"/>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4918515" y="518049"/>
            <a:ext cx="8450971" cy="1008247"/>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Batters Type 2</a:t>
            </a:r>
          </a:p>
        </p:txBody>
      </p:sp>
      <p:sp>
        <p:nvSpPr>
          <p:cNvPr id="18" name="TextBox 18"/>
          <p:cNvSpPr txBox="1"/>
          <p:nvPr/>
        </p:nvSpPr>
        <p:spPr>
          <a:xfrm>
            <a:off x="688422" y="3036460"/>
            <a:ext cx="5490512" cy="5848350"/>
          </a:xfrm>
          <a:prstGeom prst="rect">
            <a:avLst/>
          </a:prstGeom>
        </p:spPr>
        <p:txBody>
          <a:bodyPr lIns="0" tIns="0" rIns="0" bIns="0" rtlCol="0" anchor="t">
            <a:spAutoFit/>
          </a:bodyPr>
          <a:lstStyle/>
          <a:p>
            <a:pPr algn="ctr">
              <a:lnSpc>
                <a:spcPts val="4200"/>
              </a:lnSpc>
            </a:pPr>
            <a:r>
              <a:rPr lang="en-US" sz="3000">
                <a:solidFill>
                  <a:srgbClr val="FFFFF1"/>
                </a:solidFill>
                <a:latin typeface="Canva Sans"/>
              </a:rPr>
              <a:t>Now you need to get 2-3 players with good Average who have played more than 2 ipl seasons. And to do that you have to make a list of 10 players you want to bid in the auction so that when you try to grab them in auction you should not pay the amount greater than you have in the purse for a particular player</a:t>
            </a:r>
          </a:p>
        </p:txBody>
      </p:sp>
      <p:grpSp>
        <p:nvGrpSpPr>
          <p:cNvPr id="19" name="Group 19"/>
          <p:cNvGrpSpPr/>
          <p:nvPr/>
        </p:nvGrpSpPr>
        <p:grpSpPr>
          <a:xfrm>
            <a:off x="7527966" y="2132613"/>
            <a:ext cx="3086100" cy="625910"/>
            <a:chOff x="0" y="-1"/>
            <a:chExt cx="812800" cy="164849"/>
          </a:xfrm>
        </p:grpSpPr>
        <p:sp>
          <p:nvSpPr>
            <p:cNvPr id="20" name="Freeform 20"/>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1" name="TextBox 21"/>
            <p:cNvSpPr txBox="1"/>
            <p:nvPr/>
          </p:nvSpPr>
          <p:spPr>
            <a:xfrm>
              <a:off x="0" y="-1"/>
              <a:ext cx="812800" cy="16484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2" name="Group 22"/>
          <p:cNvGrpSpPr/>
          <p:nvPr/>
        </p:nvGrpSpPr>
        <p:grpSpPr>
          <a:xfrm>
            <a:off x="3553150" y="2132613"/>
            <a:ext cx="2459066" cy="625910"/>
            <a:chOff x="0" y="-1"/>
            <a:chExt cx="647655" cy="164849"/>
          </a:xfrm>
        </p:grpSpPr>
        <p:sp>
          <p:nvSpPr>
            <p:cNvPr id="23" name="Freeform 23"/>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4" name="TextBox 24"/>
            <p:cNvSpPr txBox="1"/>
            <p:nvPr/>
          </p:nvSpPr>
          <p:spPr>
            <a:xfrm>
              <a:off x="0" y="-1"/>
              <a:ext cx="647655" cy="16484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Task</a:t>
              </a:r>
            </a:p>
          </p:txBody>
        </p:sp>
      </p:grpSp>
      <p:grpSp>
        <p:nvGrpSpPr>
          <p:cNvPr id="25" name="Group 25"/>
          <p:cNvGrpSpPr/>
          <p:nvPr/>
        </p:nvGrpSpPr>
        <p:grpSpPr>
          <a:xfrm>
            <a:off x="5072110" y="1438047"/>
            <a:ext cx="3998906" cy="640155"/>
            <a:chOff x="0" y="0"/>
            <a:chExt cx="1053210" cy="168600"/>
          </a:xfrm>
        </p:grpSpPr>
        <p:sp>
          <p:nvSpPr>
            <p:cNvPr id="26" name="Freeform 26"/>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27" name="TextBox 27"/>
            <p:cNvSpPr txBox="1"/>
            <p:nvPr/>
          </p:nvSpPr>
          <p:spPr>
            <a:xfrm>
              <a:off x="0" y="0"/>
              <a:ext cx="1053210" cy="16860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Good Average</a:t>
              </a:r>
            </a:p>
          </p:txBody>
        </p:sp>
      </p:grpSp>
      <p:sp>
        <p:nvSpPr>
          <p:cNvPr id="28" name="Freeform 28"/>
          <p:cNvSpPr/>
          <p:nvPr/>
        </p:nvSpPr>
        <p:spPr>
          <a:xfrm>
            <a:off x="7071563" y="3839022"/>
            <a:ext cx="10391827" cy="4300374"/>
          </a:xfrm>
          <a:custGeom>
            <a:avLst/>
            <a:gdLst/>
            <a:ahLst/>
            <a:cxnLst/>
            <a:rect l="l" t="t" r="r" b="b"/>
            <a:pathLst>
              <a:path w="10391827" h="4300374">
                <a:moveTo>
                  <a:pt x="0" y="0"/>
                </a:moveTo>
                <a:lnTo>
                  <a:pt x="10391828" y="0"/>
                </a:lnTo>
                <a:lnTo>
                  <a:pt x="10391828" y="4300375"/>
                </a:lnTo>
                <a:lnTo>
                  <a:pt x="0" y="4300375"/>
                </a:lnTo>
                <a:lnTo>
                  <a:pt x="0" y="0"/>
                </a:lnTo>
                <a:close/>
              </a:path>
            </a:pathLst>
          </a:custGeom>
          <a:blipFill>
            <a:blip r:embed="rId12"/>
            <a:stretch>
              <a:fillRect l="-2389" t="-80830" r="-3675" b="-75474"/>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a:spLocks/>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841567" y="3235663"/>
            <a:ext cx="8159192" cy="6080783"/>
            <a:chOff x="0" y="0"/>
            <a:chExt cx="1119691" cy="834469"/>
          </a:xfrm>
        </p:grpSpPr>
        <p:sp>
          <p:nvSpPr>
            <p:cNvPr id="7" name="Freeform 7"/>
            <p:cNvSpPr/>
            <p:nvPr/>
          </p:nvSpPr>
          <p:spPr>
            <a:xfrm>
              <a:off x="0" y="0"/>
              <a:ext cx="1119691" cy="834470"/>
            </a:xfrm>
            <a:custGeom>
              <a:avLst/>
              <a:gdLst/>
              <a:ahLst/>
              <a:cxnLst/>
              <a:rect l="l" t="t" r="r" b="b"/>
              <a:pathLst>
                <a:path w="1119691" h="834470">
                  <a:moveTo>
                    <a:pt x="43647" y="0"/>
                  </a:moveTo>
                  <a:lnTo>
                    <a:pt x="1076043" y="0"/>
                  </a:lnTo>
                  <a:cubicBezTo>
                    <a:pt x="1087619" y="0"/>
                    <a:pt x="1098721" y="4599"/>
                    <a:pt x="1106907" y="12784"/>
                  </a:cubicBezTo>
                  <a:cubicBezTo>
                    <a:pt x="1115092" y="20970"/>
                    <a:pt x="1119691" y="32071"/>
                    <a:pt x="1119691" y="43647"/>
                  </a:cubicBezTo>
                  <a:lnTo>
                    <a:pt x="1119691" y="790822"/>
                  </a:lnTo>
                  <a:cubicBezTo>
                    <a:pt x="1119691" y="814928"/>
                    <a:pt x="1100149" y="834470"/>
                    <a:pt x="1076043" y="834470"/>
                  </a:cubicBezTo>
                  <a:lnTo>
                    <a:pt x="43647" y="834470"/>
                  </a:lnTo>
                  <a:cubicBezTo>
                    <a:pt x="32071" y="834470"/>
                    <a:pt x="20970" y="829871"/>
                    <a:pt x="12784" y="821685"/>
                  </a:cubicBezTo>
                  <a:cubicBezTo>
                    <a:pt x="4599" y="813500"/>
                    <a:pt x="0" y="802398"/>
                    <a:pt x="0" y="790822"/>
                  </a:cubicBezTo>
                  <a:lnTo>
                    <a:pt x="0" y="43647"/>
                  </a:lnTo>
                  <a:cubicBezTo>
                    <a:pt x="0" y="32071"/>
                    <a:pt x="4599" y="20970"/>
                    <a:pt x="12784" y="12784"/>
                  </a:cubicBezTo>
                  <a:cubicBezTo>
                    <a:pt x="20970" y="4599"/>
                    <a:pt x="32071" y="0"/>
                    <a:pt x="43647" y="0"/>
                  </a:cubicBezTo>
                  <a:close/>
                </a:path>
              </a:pathLst>
            </a:custGeom>
            <a:solidFill>
              <a:srgbClr val="DEDD91"/>
            </a:solidFill>
            <a:ln cap="rnd">
              <a:noFill/>
              <a:prstDash val="solid"/>
              <a:round/>
            </a:ln>
          </p:spPr>
        </p:sp>
        <p:sp>
          <p:nvSpPr>
            <p:cNvPr id="8" name="TextBox 8"/>
            <p:cNvSpPr txBox="1"/>
            <p:nvPr/>
          </p:nvSpPr>
          <p:spPr>
            <a:xfrm>
              <a:off x="0" y="-38100"/>
              <a:ext cx="1119691" cy="872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09619" y="372855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55379"/>
            <a:ext cx="9349668" cy="1575907"/>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117105" y="183857"/>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0240328" y="1723074"/>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1304205" y="2984860"/>
            <a:ext cx="9023489" cy="6913078"/>
          </a:xfrm>
          <a:prstGeom prst="rect">
            <a:avLst/>
          </a:prstGeom>
        </p:spPr>
      </p:pic>
      <p:grpSp>
        <p:nvGrpSpPr>
          <p:cNvPr id="16" name="Group 16"/>
          <p:cNvGrpSpPr/>
          <p:nvPr/>
        </p:nvGrpSpPr>
        <p:grpSpPr>
          <a:xfrm>
            <a:off x="10785516" y="2026684"/>
            <a:ext cx="6980247" cy="8045126"/>
            <a:chOff x="0" y="0"/>
            <a:chExt cx="957903" cy="1104037"/>
          </a:xfrm>
        </p:grpSpPr>
        <p:sp>
          <p:nvSpPr>
            <p:cNvPr id="17" name="Freeform 17"/>
            <p:cNvSpPr/>
            <p:nvPr/>
          </p:nvSpPr>
          <p:spPr>
            <a:xfrm>
              <a:off x="0" y="0"/>
              <a:ext cx="957903" cy="1104037"/>
            </a:xfrm>
            <a:custGeom>
              <a:avLst/>
              <a:gdLst/>
              <a:ahLst/>
              <a:cxnLst/>
              <a:rect l="l" t="t" r="r" b="b"/>
              <a:pathLst>
                <a:path w="957903" h="1104037">
                  <a:moveTo>
                    <a:pt x="51019" y="0"/>
                  </a:moveTo>
                  <a:lnTo>
                    <a:pt x="906884" y="0"/>
                  </a:lnTo>
                  <a:cubicBezTo>
                    <a:pt x="920415" y="0"/>
                    <a:pt x="933392" y="5375"/>
                    <a:pt x="942960" y="14943"/>
                  </a:cubicBezTo>
                  <a:cubicBezTo>
                    <a:pt x="952528" y="24511"/>
                    <a:pt x="957903" y="37488"/>
                    <a:pt x="957903" y="51019"/>
                  </a:cubicBezTo>
                  <a:lnTo>
                    <a:pt x="957903" y="1053018"/>
                  </a:lnTo>
                  <a:cubicBezTo>
                    <a:pt x="957903" y="1081195"/>
                    <a:pt x="935061" y="1104037"/>
                    <a:pt x="906884" y="1104037"/>
                  </a:cubicBezTo>
                  <a:lnTo>
                    <a:pt x="51019" y="1104037"/>
                  </a:lnTo>
                  <a:cubicBezTo>
                    <a:pt x="37488" y="1104037"/>
                    <a:pt x="24511" y="1098662"/>
                    <a:pt x="14943" y="1089094"/>
                  </a:cubicBezTo>
                  <a:cubicBezTo>
                    <a:pt x="5375" y="1079526"/>
                    <a:pt x="0" y="1066549"/>
                    <a:pt x="0" y="1053018"/>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1142137"/>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533815" y="5580707"/>
            <a:ext cx="463896" cy="463896"/>
          </a:xfrm>
          <a:custGeom>
            <a:avLst/>
            <a:gdLst/>
            <a:ahLst/>
            <a:cxnLst/>
            <a:rect l="l" t="t" r="r" b="b"/>
            <a:pathLst>
              <a:path w="463896" h="463896">
                <a:moveTo>
                  <a:pt x="0" y="0"/>
                </a:moveTo>
                <a:lnTo>
                  <a:pt x="463896" y="0"/>
                </a:lnTo>
                <a:lnTo>
                  <a:pt x="463896" y="463895"/>
                </a:lnTo>
                <a:lnTo>
                  <a:pt x="0" y="4638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6601944" y="2908408"/>
            <a:ext cx="3086100" cy="640154"/>
            <a:chOff x="0" y="-3781"/>
            <a:chExt cx="812800" cy="168600"/>
          </a:xfrm>
        </p:grpSpPr>
        <p:sp>
          <p:nvSpPr>
            <p:cNvPr id="22" name="Freeform 22"/>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3" name="TextBox 23"/>
            <p:cNvSpPr txBox="1"/>
            <p:nvPr/>
          </p:nvSpPr>
          <p:spPr>
            <a:xfrm>
              <a:off x="0" y="-3781"/>
              <a:ext cx="812800" cy="16860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grpSp>
      <p:grpSp>
        <p:nvGrpSpPr>
          <p:cNvPr id="24" name="Group 24"/>
          <p:cNvGrpSpPr/>
          <p:nvPr/>
        </p:nvGrpSpPr>
        <p:grpSpPr>
          <a:xfrm>
            <a:off x="11189540" y="1749048"/>
            <a:ext cx="3086100" cy="625840"/>
            <a:chOff x="0" y="-11"/>
            <a:chExt cx="812800" cy="164830"/>
          </a:xfrm>
        </p:grpSpPr>
        <p:sp>
          <p:nvSpPr>
            <p:cNvPr id="25" name="Freeform 25"/>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6" name="TextBox 26"/>
            <p:cNvSpPr txBox="1"/>
            <p:nvPr/>
          </p:nvSpPr>
          <p:spPr>
            <a:xfrm>
              <a:off x="0" y="-11"/>
              <a:ext cx="812800" cy="16483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7" name="TextBox 27"/>
          <p:cNvSpPr txBox="1"/>
          <p:nvPr/>
        </p:nvSpPr>
        <p:spPr>
          <a:xfrm>
            <a:off x="2621700" y="639209"/>
            <a:ext cx="8450971" cy="1008247"/>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Batters Type 2</a:t>
            </a:r>
          </a:p>
        </p:txBody>
      </p:sp>
      <p:grpSp>
        <p:nvGrpSpPr>
          <p:cNvPr id="28" name="Group 28"/>
          <p:cNvGrpSpPr/>
          <p:nvPr/>
        </p:nvGrpSpPr>
        <p:grpSpPr>
          <a:xfrm>
            <a:off x="2848279" y="1582796"/>
            <a:ext cx="3998906" cy="640155"/>
            <a:chOff x="0" y="0"/>
            <a:chExt cx="1053210" cy="168600"/>
          </a:xfrm>
        </p:grpSpPr>
        <p:sp>
          <p:nvSpPr>
            <p:cNvPr id="29" name="Freeform 29"/>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30" name="TextBox 30"/>
            <p:cNvSpPr txBox="1"/>
            <p:nvPr/>
          </p:nvSpPr>
          <p:spPr>
            <a:xfrm>
              <a:off x="0" y="0"/>
              <a:ext cx="1053210" cy="16860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Good Average</a:t>
              </a:r>
            </a:p>
          </p:txBody>
        </p:sp>
      </p:grpSp>
      <p:sp>
        <p:nvSpPr>
          <p:cNvPr id="42" name="Rectangle: Rounded Corners 41">
            <a:extLst>
              <a:ext uri="{FF2B5EF4-FFF2-40B4-BE49-F238E27FC236}">
                <a16:creationId xmlns:a16="http://schemas.microsoft.com/office/drawing/2014/main" id="{D0A0849F-B809-FC94-A39B-2F4EED2221C9}"/>
              </a:ext>
            </a:extLst>
          </p:cNvPr>
          <p:cNvSpPr/>
          <p:nvPr/>
        </p:nvSpPr>
        <p:spPr>
          <a:xfrm>
            <a:off x="11228934" y="2961212"/>
            <a:ext cx="6265488"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20" name="Table 20"/>
          <p:cNvGraphicFramePr>
            <a:graphicFrameLocks noGrp="1"/>
          </p:cNvGraphicFramePr>
          <p:nvPr>
            <p:extLst>
              <p:ext uri="{D42A27DB-BD31-4B8C-83A1-F6EECF244321}">
                <p14:modId xmlns:p14="http://schemas.microsoft.com/office/powerpoint/2010/main" val="1172196445"/>
              </p:ext>
            </p:extLst>
          </p:nvPr>
        </p:nvGraphicFramePr>
        <p:xfrm>
          <a:off x="11072671" y="2702827"/>
          <a:ext cx="6382357" cy="6683554"/>
        </p:xfrm>
        <a:graphic>
          <a:graphicData uri="http://schemas.openxmlformats.org/drawingml/2006/table">
            <a:tbl>
              <a:tblPr>
                <a:tableStyleId>{2D5ABB26-0587-4C30-8999-92F81FD0307C}</a:tableStyleId>
              </a:tblPr>
              <a:tblGrid>
                <a:gridCol w="1920101">
                  <a:extLst>
                    <a:ext uri="{9D8B030D-6E8A-4147-A177-3AD203B41FA5}">
                      <a16:colId xmlns:a16="http://schemas.microsoft.com/office/drawing/2014/main" val="20000"/>
                    </a:ext>
                  </a:extLst>
                </a:gridCol>
                <a:gridCol w="1119948">
                  <a:extLst>
                    <a:ext uri="{9D8B030D-6E8A-4147-A177-3AD203B41FA5}">
                      <a16:colId xmlns:a16="http://schemas.microsoft.com/office/drawing/2014/main" val="20001"/>
                    </a:ext>
                  </a:extLst>
                </a:gridCol>
                <a:gridCol w="1130868">
                  <a:extLst>
                    <a:ext uri="{9D8B030D-6E8A-4147-A177-3AD203B41FA5}">
                      <a16:colId xmlns:a16="http://schemas.microsoft.com/office/drawing/2014/main" val="20002"/>
                    </a:ext>
                  </a:extLst>
                </a:gridCol>
                <a:gridCol w="1105720">
                  <a:extLst>
                    <a:ext uri="{9D8B030D-6E8A-4147-A177-3AD203B41FA5}">
                      <a16:colId xmlns:a16="http://schemas.microsoft.com/office/drawing/2014/main" val="20003"/>
                    </a:ext>
                  </a:extLst>
                </a:gridCol>
                <a:gridCol w="1105720">
                  <a:extLst>
                    <a:ext uri="{9D8B030D-6E8A-4147-A177-3AD203B41FA5}">
                      <a16:colId xmlns:a16="http://schemas.microsoft.com/office/drawing/2014/main" val="20004"/>
                    </a:ext>
                  </a:extLst>
                </a:gridCol>
              </a:tblGrid>
              <a:tr h="1091834">
                <a:tc>
                  <a:txBody>
                    <a:bodyPr/>
                    <a:lstStyle/>
                    <a:p>
                      <a:pPr algn="ctr">
                        <a:lnSpc>
                          <a:spcPts val="2100"/>
                        </a:lnSpc>
                        <a:defRPr/>
                      </a:pPr>
                      <a:r>
                        <a:rPr lang="en-US" sz="1500" dirty="0">
                          <a:solidFill>
                            <a:schemeClr val="bg1"/>
                          </a:solidFill>
                        </a:rPr>
                        <a:t>Batsman Name</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Seasons</a:t>
                      </a:r>
                      <a:endParaRPr lang="en-US" sz="1100" dirty="0">
                        <a:solidFill>
                          <a:schemeClr val="bg1"/>
                        </a:solidFill>
                      </a:endParaRPr>
                    </a:p>
                    <a:p>
                      <a:pPr algn="ctr">
                        <a:lnSpc>
                          <a:spcPts val="2100"/>
                        </a:lnSpc>
                      </a:pPr>
                      <a:r>
                        <a:rPr lang="en-US" sz="1500" dirty="0">
                          <a:solidFill>
                            <a:schemeClr val="bg1"/>
                          </a:solidFill>
                        </a:rPr>
                        <a:t>Played</a:t>
                      </a:r>
                      <a:endParaRPr lang="en-US" sz="1500" dirty="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Total</a:t>
                      </a:r>
                      <a:endParaRPr lang="en-US" sz="1100" dirty="0">
                        <a:solidFill>
                          <a:schemeClr val="bg1"/>
                        </a:solidFill>
                      </a:endParaRPr>
                    </a:p>
                    <a:p>
                      <a:pPr algn="ctr">
                        <a:lnSpc>
                          <a:spcPts val="2100"/>
                        </a:lnSpc>
                      </a:pPr>
                      <a:r>
                        <a:rPr lang="en-US" sz="1500" dirty="0">
                          <a:solidFill>
                            <a:schemeClr val="bg1"/>
                          </a:solidFill>
                        </a:rPr>
                        <a:t>Runs</a:t>
                      </a:r>
                      <a:endParaRPr lang="en-US" sz="1500" dirty="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Dismissals</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Batting</a:t>
                      </a:r>
                      <a:endParaRPr lang="en-US" sz="1100" dirty="0">
                        <a:solidFill>
                          <a:schemeClr val="bg1"/>
                        </a:solidFill>
                      </a:endParaRPr>
                    </a:p>
                    <a:p>
                      <a:pPr algn="ctr">
                        <a:lnSpc>
                          <a:spcPts val="2100"/>
                        </a:lnSpc>
                      </a:pPr>
                      <a:r>
                        <a:rPr lang="en-US" sz="1500" dirty="0">
                          <a:solidFill>
                            <a:schemeClr val="bg1"/>
                          </a:solidFill>
                        </a:rPr>
                        <a:t>Average</a:t>
                      </a:r>
                      <a:endParaRPr lang="en-US" sz="1500" dirty="0">
                        <a:solidFill>
                          <a:schemeClr val="bg1"/>
                        </a:solidFill>
                        <a:latin typeface="Cagliostro Bold"/>
                      </a:endParaRPr>
                    </a:p>
                  </a:txBody>
                  <a:tcPr marL="38100" marR="38100" marT="38100" marB="38100" anchor="ctr"/>
                </a:tc>
                <a:extLst>
                  <a:ext uri="{0D108BD9-81ED-4DB2-BD59-A6C34878D82A}">
                    <a16:rowId xmlns:a16="http://schemas.microsoft.com/office/drawing/2014/main" val="10000"/>
                  </a:ext>
                </a:extLst>
              </a:tr>
              <a:tr h="559172">
                <a:tc>
                  <a:txBody>
                    <a:bodyPr/>
                    <a:lstStyle/>
                    <a:p>
                      <a:pPr algn="ctr">
                        <a:lnSpc>
                          <a:spcPts val="2100"/>
                        </a:lnSpc>
                        <a:defRPr/>
                      </a:pPr>
                      <a:r>
                        <a:rPr lang="en-US" sz="1500" dirty="0">
                          <a:solidFill>
                            <a:srgbClr val="000000"/>
                          </a:solidFill>
                        </a:rPr>
                        <a:t>Iqbal Abdulla</a:t>
                      </a:r>
                      <a:endParaRPr lang="en-US" sz="1100" dirty="0"/>
                    </a:p>
                  </a:txBody>
                  <a:tcPr marL="38100" marR="38100" marT="38100" marB="38100" anchor="ctr"/>
                </a:tc>
                <a:tc>
                  <a:txBody>
                    <a:bodyPr/>
                    <a:lstStyle/>
                    <a:p>
                      <a:pPr algn="ctr">
                        <a:lnSpc>
                          <a:spcPts val="2100"/>
                        </a:lnSpc>
                        <a:defRPr/>
                      </a:pPr>
                      <a:r>
                        <a:rPr lang="en-US" sz="1500">
                          <a:solidFill>
                            <a:srgbClr val="000000"/>
                          </a:solidFill>
                        </a:rPr>
                        <a:t>8</a:t>
                      </a:r>
                      <a:endParaRPr lang="en-US" sz="1100"/>
                    </a:p>
                  </a:txBody>
                  <a:tcPr marL="38100" marR="38100" marT="38100" marB="38100" anchor="ctr"/>
                </a:tc>
                <a:tc>
                  <a:txBody>
                    <a:bodyPr/>
                    <a:lstStyle/>
                    <a:p>
                      <a:pPr algn="ctr">
                        <a:lnSpc>
                          <a:spcPts val="2100"/>
                        </a:lnSpc>
                        <a:defRPr/>
                      </a:pPr>
                      <a:r>
                        <a:rPr lang="en-US" sz="1500" dirty="0">
                          <a:solidFill>
                            <a:srgbClr val="000000"/>
                          </a:solidFill>
                        </a:rPr>
                        <a:t>88</a:t>
                      </a:r>
                      <a:endParaRPr lang="en-US" sz="1100" dirty="0"/>
                    </a:p>
                  </a:txBody>
                  <a:tcPr marL="38100" marR="38100" marT="38100" marB="38100" anchor="ctr"/>
                </a:tc>
                <a:tc>
                  <a:txBody>
                    <a:bodyPr/>
                    <a:lstStyle/>
                    <a:p>
                      <a:pPr algn="ctr">
                        <a:lnSpc>
                          <a:spcPts val="2100"/>
                        </a:lnSpc>
                        <a:defRPr/>
                      </a:pPr>
                      <a:r>
                        <a:rPr lang="en-US" sz="1500">
                          <a:solidFill>
                            <a:srgbClr val="000000"/>
                          </a:solidFill>
                        </a:rPr>
                        <a:t>1</a:t>
                      </a:r>
                      <a:endParaRPr lang="en-US" sz="1100"/>
                    </a:p>
                  </a:txBody>
                  <a:tcPr marL="38100" marR="38100" marT="38100" marB="38100" anchor="ctr"/>
                </a:tc>
                <a:tc>
                  <a:txBody>
                    <a:bodyPr/>
                    <a:lstStyle/>
                    <a:p>
                      <a:pPr algn="ctr">
                        <a:lnSpc>
                          <a:spcPts val="2100"/>
                        </a:lnSpc>
                        <a:defRPr/>
                      </a:pPr>
                      <a:r>
                        <a:rPr lang="en-US" sz="1500">
                          <a:solidFill>
                            <a:srgbClr val="000000"/>
                          </a:solidFill>
                        </a:rPr>
                        <a:t>88.00</a:t>
                      </a:r>
                      <a:endParaRPr lang="en-US" sz="1100"/>
                    </a:p>
                  </a:txBody>
                  <a:tcPr marL="38100" marR="38100" marT="38100" marB="38100" anchor="ctr"/>
                </a:tc>
                <a:extLst>
                  <a:ext uri="{0D108BD9-81ED-4DB2-BD59-A6C34878D82A}">
                    <a16:rowId xmlns:a16="http://schemas.microsoft.com/office/drawing/2014/main" val="10001"/>
                  </a:ext>
                </a:extLst>
              </a:tr>
              <a:tr h="559172">
                <a:tc>
                  <a:txBody>
                    <a:bodyPr/>
                    <a:lstStyle/>
                    <a:p>
                      <a:pPr algn="ctr">
                        <a:lnSpc>
                          <a:spcPts val="2100"/>
                        </a:lnSpc>
                        <a:defRPr/>
                      </a:pPr>
                      <a:r>
                        <a:rPr lang="en-US" sz="1500">
                          <a:solidFill>
                            <a:srgbClr val="000000"/>
                          </a:solidFill>
                        </a:rPr>
                        <a:t>KL Rahul</a:t>
                      </a:r>
                      <a:endParaRPr lang="en-US" sz="1100"/>
                    </a:p>
                  </a:txBody>
                  <a:tcPr marL="38100" marR="38100" marT="38100" marB="38100" anchor="ctr"/>
                </a:tc>
                <a:tc>
                  <a:txBody>
                    <a:bodyPr/>
                    <a:lstStyle/>
                    <a:p>
                      <a:pPr algn="ctr">
                        <a:lnSpc>
                          <a:spcPts val="2100"/>
                        </a:lnSpc>
                        <a:defRPr/>
                      </a:pPr>
                      <a:r>
                        <a:rPr lang="en-US" sz="1500">
                          <a:solidFill>
                            <a:srgbClr val="000000"/>
                          </a:solidFill>
                        </a:rPr>
                        <a:t>7</a:t>
                      </a:r>
                      <a:endParaRPr lang="en-US" sz="1100"/>
                    </a:p>
                  </a:txBody>
                  <a:tcPr marL="38100" marR="38100" marT="38100" marB="38100" anchor="ctr"/>
                </a:tc>
                <a:tc>
                  <a:txBody>
                    <a:bodyPr/>
                    <a:lstStyle/>
                    <a:p>
                      <a:pPr algn="ctr">
                        <a:lnSpc>
                          <a:spcPts val="2100"/>
                        </a:lnSpc>
                        <a:defRPr/>
                      </a:pPr>
                      <a:r>
                        <a:rPr lang="en-US" sz="1500">
                          <a:solidFill>
                            <a:srgbClr val="000000"/>
                          </a:solidFill>
                        </a:rPr>
                        <a:t>2647</a:t>
                      </a:r>
                      <a:endParaRPr lang="en-US" sz="1100"/>
                    </a:p>
                  </a:txBody>
                  <a:tcPr marL="38100" marR="38100" marT="38100" marB="38100" anchor="ctr"/>
                </a:tc>
                <a:tc>
                  <a:txBody>
                    <a:bodyPr/>
                    <a:lstStyle/>
                    <a:p>
                      <a:pPr algn="ctr">
                        <a:lnSpc>
                          <a:spcPts val="2100"/>
                        </a:lnSpc>
                        <a:defRPr/>
                      </a:pPr>
                      <a:r>
                        <a:rPr lang="en-US" sz="1500">
                          <a:solidFill>
                            <a:srgbClr val="000000"/>
                          </a:solidFill>
                        </a:rPr>
                        <a:t>62</a:t>
                      </a:r>
                      <a:endParaRPr lang="en-US" sz="1100"/>
                    </a:p>
                  </a:txBody>
                  <a:tcPr marL="38100" marR="38100" marT="38100" marB="38100" anchor="ctr"/>
                </a:tc>
                <a:tc>
                  <a:txBody>
                    <a:bodyPr/>
                    <a:lstStyle/>
                    <a:p>
                      <a:pPr algn="ctr">
                        <a:lnSpc>
                          <a:spcPts val="2100"/>
                        </a:lnSpc>
                        <a:defRPr/>
                      </a:pPr>
                      <a:r>
                        <a:rPr lang="en-US" sz="1500">
                          <a:solidFill>
                            <a:srgbClr val="000000"/>
                          </a:solidFill>
                        </a:rPr>
                        <a:t>42.69</a:t>
                      </a:r>
                      <a:endParaRPr lang="en-US" sz="1100"/>
                    </a:p>
                  </a:txBody>
                  <a:tcPr marL="38100" marR="38100" marT="38100" marB="38100" anchor="ctr"/>
                </a:tc>
                <a:extLst>
                  <a:ext uri="{0D108BD9-81ED-4DB2-BD59-A6C34878D82A}">
                    <a16:rowId xmlns:a16="http://schemas.microsoft.com/office/drawing/2014/main" val="10002"/>
                  </a:ext>
                </a:extLst>
              </a:tr>
              <a:tr h="559172">
                <a:tc>
                  <a:txBody>
                    <a:bodyPr/>
                    <a:lstStyle/>
                    <a:p>
                      <a:pPr algn="ctr">
                        <a:lnSpc>
                          <a:spcPts val="2100"/>
                        </a:lnSpc>
                        <a:defRPr/>
                      </a:pPr>
                      <a:r>
                        <a:rPr lang="en-US" sz="1500" dirty="0">
                          <a:solidFill>
                            <a:srgbClr val="000000"/>
                          </a:solidFill>
                        </a:rPr>
                        <a:t>AB de Villiers</a:t>
                      </a:r>
                      <a:endParaRPr lang="en-US" sz="1100" dirty="0"/>
                    </a:p>
                  </a:txBody>
                  <a:tcPr marL="38100" marR="38100" marT="38100" marB="38100" anchor="ctr"/>
                </a:tc>
                <a:tc>
                  <a:txBody>
                    <a:bodyPr/>
                    <a:lstStyle/>
                    <a:p>
                      <a:pPr algn="ctr">
                        <a:lnSpc>
                          <a:spcPts val="2100"/>
                        </a:lnSpc>
                        <a:defRPr/>
                      </a:pPr>
                      <a:r>
                        <a:rPr lang="en-US" sz="1500">
                          <a:solidFill>
                            <a:srgbClr val="000000"/>
                          </a:solidFill>
                        </a:rPr>
                        <a:t>13</a:t>
                      </a:r>
                      <a:endParaRPr lang="en-US" sz="1100"/>
                    </a:p>
                  </a:txBody>
                  <a:tcPr marL="38100" marR="38100" marT="38100" marB="38100" anchor="ctr"/>
                </a:tc>
                <a:tc>
                  <a:txBody>
                    <a:bodyPr/>
                    <a:lstStyle/>
                    <a:p>
                      <a:pPr algn="ctr">
                        <a:lnSpc>
                          <a:spcPts val="2100"/>
                        </a:lnSpc>
                        <a:defRPr/>
                      </a:pPr>
                      <a:r>
                        <a:rPr lang="en-US" sz="1500">
                          <a:solidFill>
                            <a:srgbClr val="000000"/>
                          </a:solidFill>
                        </a:rPr>
                        <a:t>4849</a:t>
                      </a:r>
                      <a:endParaRPr lang="en-US" sz="1100"/>
                    </a:p>
                  </a:txBody>
                  <a:tcPr marL="38100" marR="38100" marT="38100" marB="38100" anchor="ctr"/>
                </a:tc>
                <a:tc>
                  <a:txBody>
                    <a:bodyPr/>
                    <a:lstStyle/>
                    <a:p>
                      <a:pPr algn="ctr">
                        <a:lnSpc>
                          <a:spcPts val="2100"/>
                        </a:lnSpc>
                        <a:defRPr/>
                      </a:pPr>
                      <a:r>
                        <a:rPr lang="en-US" sz="1500">
                          <a:solidFill>
                            <a:srgbClr val="000000"/>
                          </a:solidFill>
                        </a:rPr>
                        <a:t>114</a:t>
                      </a:r>
                      <a:endParaRPr lang="en-US" sz="1100"/>
                    </a:p>
                  </a:txBody>
                  <a:tcPr marL="38100" marR="38100" marT="38100" marB="38100" anchor="ctr"/>
                </a:tc>
                <a:tc>
                  <a:txBody>
                    <a:bodyPr/>
                    <a:lstStyle/>
                    <a:p>
                      <a:pPr algn="ctr">
                        <a:lnSpc>
                          <a:spcPts val="2100"/>
                        </a:lnSpc>
                        <a:defRPr/>
                      </a:pPr>
                      <a:r>
                        <a:rPr lang="en-US" sz="1500">
                          <a:solidFill>
                            <a:srgbClr val="000000"/>
                          </a:solidFill>
                        </a:rPr>
                        <a:t>42.54</a:t>
                      </a:r>
                      <a:endParaRPr lang="en-US" sz="1100"/>
                    </a:p>
                  </a:txBody>
                  <a:tcPr marL="38100" marR="38100" marT="38100" marB="38100" anchor="ctr"/>
                </a:tc>
                <a:extLst>
                  <a:ext uri="{0D108BD9-81ED-4DB2-BD59-A6C34878D82A}">
                    <a16:rowId xmlns:a16="http://schemas.microsoft.com/office/drawing/2014/main" val="10003"/>
                  </a:ext>
                </a:extLst>
              </a:tr>
              <a:tr h="559172">
                <a:tc>
                  <a:txBody>
                    <a:bodyPr/>
                    <a:lstStyle/>
                    <a:p>
                      <a:pPr algn="ctr">
                        <a:lnSpc>
                          <a:spcPts val="2100"/>
                        </a:lnSpc>
                        <a:defRPr/>
                      </a:pPr>
                      <a:r>
                        <a:rPr lang="en-US" sz="1500" dirty="0">
                          <a:solidFill>
                            <a:srgbClr val="000000"/>
                          </a:solidFill>
                        </a:rPr>
                        <a:t>DA Warner</a:t>
                      </a:r>
                      <a:endParaRPr lang="en-US" sz="1100" dirty="0"/>
                    </a:p>
                  </a:txBody>
                  <a:tcPr marL="38100" marR="38100" marT="38100" marB="38100" anchor="ctr"/>
                </a:tc>
                <a:tc>
                  <a:txBody>
                    <a:bodyPr/>
                    <a:lstStyle/>
                    <a:p>
                      <a:pPr algn="ctr">
                        <a:lnSpc>
                          <a:spcPts val="2100"/>
                        </a:lnSpc>
                        <a:defRPr/>
                      </a:pPr>
                      <a:r>
                        <a:rPr lang="en-US" sz="1500">
                          <a:solidFill>
                            <a:srgbClr val="000000"/>
                          </a:solidFill>
                        </a:rPr>
                        <a:t>11</a:t>
                      </a:r>
                      <a:endParaRPr lang="en-US" sz="1100"/>
                    </a:p>
                  </a:txBody>
                  <a:tcPr marL="38100" marR="38100" marT="38100" marB="38100" anchor="ctr"/>
                </a:tc>
                <a:tc>
                  <a:txBody>
                    <a:bodyPr/>
                    <a:lstStyle/>
                    <a:p>
                      <a:pPr algn="ctr">
                        <a:lnSpc>
                          <a:spcPts val="2100"/>
                        </a:lnSpc>
                        <a:defRPr/>
                      </a:pPr>
                      <a:r>
                        <a:rPr lang="en-US" sz="1500">
                          <a:solidFill>
                            <a:srgbClr val="000000"/>
                          </a:solidFill>
                        </a:rPr>
                        <a:t>5254</a:t>
                      </a:r>
                      <a:endParaRPr lang="en-US" sz="1100"/>
                    </a:p>
                  </a:txBody>
                  <a:tcPr marL="38100" marR="38100" marT="38100" marB="38100" anchor="ctr"/>
                </a:tc>
                <a:tc>
                  <a:txBody>
                    <a:bodyPr/>
                    <a:lstStyle/>
                    <a:p>
                      <a:pPr algn="ctr">
                        <a:lnSpc>
                          <a:spcPts val="2100"/>
                        </a:lnSpc>
                        <a:defRPr/>
                      </a:pPr>
                      <a:r>
                        <a:rPr lang="en-US" sz="1500">
                          <a:solidFill>
                            <a:srgbClr val="000000"/>
                          </a:solidFill>
                        </a:rPr>
                        <a:t>126</a:t>
                      </a:r>
                      <a:endParaRPr lang="en-US" sz="1100"/>
                    </a:p>
                  </a:txBody>
                  <a:tcPr marL="38100" marR="38100" marT="38100" marB="38100" anchor="ctr"/>
                </a:tc>
                <a:tc>
                  <a:txBody>
                    <a:bodyPr/>
                    <a:lstStyle/>
                    <a:p>
                      <a:pPr algn="ctr">
                        <a:lnSpc>
                          <a:spcPts val="2100"/>
                        </a:lnSpc>
                        <a:defRPr/>
                      </a:pPr>
                      <a:r>
                        <a:rPr lang="en-US" sz="1500">
                          <a:solidFill>
                            <a:srgbClr val="000000"/>
                          </a:solidFill>
                        </a:rPr>
                        <a:t>41.70</a:t>
                      </a:r>
                      <a:endParaRPr lang="en-US" sz="1100"/>
                    </a:p>
                  </a:txBody>
                  <a:tcPr marL="38100" marR="38100" marT="38100" marB="38100" anchor="ctr"/>
                </a:tc>
                <a:extLst>
                  <a:ext uri="{0D108BD9-81ED-4DB2-BD59-A6C34878D82A}">
                    <a16:rowId xmlns:a16="http://schemas.microsoft.com/office/drawing/2014/main" val="10004"/>
                  </a:ext>
                </a:extLst>
              </a:tr>
              <a:tr h="559172">
                <a:tc>
                  <a:txBody>
                    <a:bodyPr/>
                    <a:lstStyle/>
                    <a:p>
                      <a:pPr algn="ctr">
                        <a:lnSpc>
                          <a:spcPts val="2100"/>
                        </a:lnSpc>
                        <a:defRPr/>
                      </a:pPr>
                      <a:r>
                        <a:rPr lang="en-US" sz="1500">
                          <a:solidFill>
                            <a:srgbClr val="000000"/>
                          </a:solidFill>
                        </a:rPr>
                        <a:t>JP Duminy</a:t>
                      </a:r>
                      <a:endParaRPr lang="en-US" sz="1100"/>
                    </a:p>
                  </a:txBody>
                  <a:tcPr marL="38100" marR="38100" marT="38100" marB="38100" anchor="ctr"/>
                </a:tc>
                <a:tc>
                  <a:txBody>
                    <a:bodyPr/>
                    <a:lstStyle/>
                    <a:p>
                      <a:pPr algn="ctr">
                        <a:lnSpc>
                          <a:spcPts val="2100"/>
                        </a:lnSpc>
                        <a:defRPr/>
                      </a:pPr>
                      <a:r>
                        <a:rPr lang="en-US" sz="1500">
                          <a:solidFill>
                            <a:srgbClr val="000000"/>
                          </a:solidFill>
                        </a:rPr>
                        <a:t>8</a:t>
                      </a:r>
                      <a:endParaRPr lang="en-US" sz="1100"/>
                    </a:p>
                  </a:txBody>
                  <a:tcPr marL="38100" marR="38100" marT="38100" marB="38100" anchor="ctr"/>
                </a:tc>
                <a:tc>
                  <a:txBody>
                    <a:bodyPr/>
                    <a:lstStyle/>
                    <a:p>
                      <a:pPr algn="ctr">
                        <a:lnSpc>
                          <a:spcPts val="2100"/>
                        </a:lnSpc>
                        <a:defRPr/>
                      </a:pPr>
                      <a:r>
                        <a:rPr lang="en-US" sz="1500">
                          <a:solidFill>
                            <a:srgbClr val="000000"/>
                          </a:solidFill>
                        </a:rPr>
                        <a:t>2029</a:t>
                      </a:r>
                      <a:endParaRPr lang="en-US" sz="1100"/>
                    </a:p>
                  </a:txBody>
                  <a:tcPr marL="38100" marR="38100" marT="38100" marB="38100" anchor="ctr"/>
                </a:tc>
                <a:tc>
                  <a:txBody>
                    <a:bodyPr/>
                    <a:lstStyle/>
                    <a:p>
                      <a:pPr algn="ctr">
                        <a:lnSpc>
                          <a:spcPts val="2100"/>
                        </a:lnSpc>
                        <a:defRPr/>
                      </a:pPr>
                      <a:r>
                        <a:rPr lang="en-US" sz="1500">
                          <a:solidFill>
                            <a:srgbClr val="000000"/>
                          </a:solidFill>
                        </a:rPr>
                        <a:t>49</a:t>
                      </a:r>
                      <a:endParaRPr lang="en-US" sz="1100"/>
                    </a:p>
                  </a:txBody>
                  <a:tcPr marL="38100" marR="38100" marT="38100" marB="38100" anchor="ctr"/>
                </a:tc>
                <a:tc>
                  <a:txBody>
                    <a:bodyPr/>
                    <a:lstStyle/>
                    <a:p>
                      <a:pPr algn="ctr">
                        <a:lnSpc>
                          <a:spcPts val="2100"/>
                        </a:lnSpc>
                        <a:defRPr/>
                      </a:pPr>
                      <a:r>
                        <a:rPr lang="en-US" sz="1500">
                          <a:solidFill>
                            <a:srgbClr val="000000"/>
                          </a:solidFill>
                        </a:rPr>
                        <a:t>41.41</a:t>
                      </a:r>
                      <a:endParaRPr lang="en-US" sz="1100"/>
                    </a:p>
                  </a:txBody>
                  <a:tcPr marL="38100" marR="38100" marT="38100" marB="38100" anchor="ctr"/>
                </a:tc>
                <a:extLst>
                  <a:ext uri="{0D108BD9-81ED-4DB2-BD59-A6C34878D82A}">
                    <a16:rowId xmlns:a16="http://schemas.microsoft.com/office/drawing/2014/main" val="10005"/>
                  </a:ext>
                </a:extLst>
              </a:tr>
              <a:tr h="559172">
                <a:tc>
                  <a:txBody>
                    <a:bodyPr/>
                    <a:lstStyle/>
                    <a:p>
                      <a:pPr algn="ctr">
                        <a:lnSpc>
                          <a:spcPts val="2100"/>
                        </a:lnSpc>
                        <a:defRPr/>
                      </a:pPr>
                      <a:r>
                        <a:rPr lang="en-US" sz="1500">
                          <a:solidFill>
                            <a:srgbClr val="000000"/>
                          </a:solidFill>
                        </a:rPr>
                        <a:t>CH Gayle</a:t>
                      </a:r>
                      <a:endParaRPr lang="en-US" sz="1100"/>
                    </a:p>
                  </a:txBody>
                  <a:tcPr marL="38100" marR="38100" marT="38100" marB="38100" anchor="ctr"/>
                </a:tc>
                <a:tc>
                  <a:txBody>
                    <a:bodyPr/>
                    <a:lstStyle/>
                    <a:p>
                      <a:pPr algn="ctr">
                        <a:lnSpc>
                          <a:spcPts val="2100"/>
                        </a:lnSpc>
                        <a:defRPr/>
                      </a:pPr>
                      <a:r>
                        <a:rPr lang="en-US" sz="1500">
                          <a:solidFill>
                            <a:srgbClr val="000000"/>
                          </a:solidFill>
                        </a:rPr>
                        <a:t>12</a:t>
                      </a:r>
                      <a:endParaRPr lang="en-US" sz="1100"/>
                    </a:p>
                  </a:txBody>
                  <a:tcPr marL="38100" marR="38100" marT="38100" marB="38100" anchor="ctr"/>
                </a:tc>
                <a:tc>
                  <a:txBody>
                    <a:bodyPr/>
                    <a:lstStyle/>
                    <a:p>
                      <a:pPr algn="ctr">
                        <a:lnSpc>
                          <a:spcPts val="2100"/>
                        </a:lnSpc>
                        <a:defRPr/>
                      </a:pPr>
                      <a:r>
                        <a:rPr lang="en-US" sz="1500">
                          <a:solidFill>
                            <a:srgbClr val="000000"/>
                          </a:solidFill>
                        </a:rPr>
                        <a:t>4772</a:t>
                      </a:r>
                      <a:endParaRPr lang="en-US" sz="1100"/>
                    </a:p>
                  </a:txBody>
                  <a:tcPr marL="38100" marR="38100" marT="38100" marB="38100" anchor="ctr"/>
                </a:tc>
                <a:tc>
                  <a:txBody>
                    <a:bodyPr/>
                    <a:lstStyle/>
                    <a:p>
                      <a:pPr algn="ctr">
                        <a:lnSpc>
                          <a:spcPts val="2100"/>
                        </a:lnSpc>
                        <a:defRPr/>
                      </a:pPr>
                      <a:r>
                        <a:rPr lang="en-US" sz="1500">
                          <a:solidFill>
                            <a:srgbClr val="000000"/>
                          </a:solidFill>
                        </a:rPr>
                        <a:t>116</a:t>
                      </a:r>
                      <a:endParaRPr lang="en-US" sz="1100"/>
                    </a:p>
                  </a:txBody>
                  <a:tcPr marL="38100" marR="38100" marT="38100" marB="38100" anchor="ctr"/>
                </a:tc>
                <a:tc>
                  <a:txBody>
                    <a:bodyPr/>
                    <a:lstStyle/>
                    <a:p>
                      <a:pPr algn="ctr">
                        <a:lnSpc>
                          <a:spcPts val="2100"/>
                        </a:lnSpc>
                        <a:defRPr/>
                      </a:pPr>
                      <a:r>
                        <a:rPr lang="en-US" sz="1500">
                          <a:solidFill>
                            <a:srgbClr val="000000"/>
                          </a:solidFill>
                        </a:rPr>
                        <a:t>41.14</a:t>
                      </a:r>
                      <a:endParaRPr lang="en-US" sz="1100"/>
                    </a:p>
                  </a:txBody>
                  <a:tcPr marL="38100" marR="38100" marT="38100" marB="38100" anchor="ctr"/>
                </a:tc>
                <a:extLst>
                  <a:ext uri="{0D108BD9-81ED-4DB2-BD59-A6C34878D82A}">
                    <a16:rowId xmlns:a16="http://schemas.microsoft.com/office/drawing/2014/main" val="10006"/>
                  </a:ext>
                </a:extLst>
              </a:tr>
              <a:tr h="559172">
                <a:tc>
                  <a:txBody>
                    <a:bodyPr/>
                    <a:lstStyle/>
                    <a:p>
                      <a:pPr algn="ctr">
                        <a:lnSpc>
                          <a:spcPts val="2100"/>
                        </a:lnSpc>
                        <a:defRPr/>
                      </a:pPr>
                      <a:r>
                        <a:rPr lang="en-US" sz="1500">
                          <a:solidFill>
                            <a:srgbClr val="000000"/>
                          </a:solidFill>
                        </a:rPr>
                        <a:t>ML Hayden</a:t>
                      </a:r>
                      <a:endParaRPr lang="en-US" sz="1100"/>
                    </a:p>
                  </a:txBody>
                  <a:tcPr marL="38100" marR="38100" marT="38100" marB="38100" anchor="ctr"/>
                </a:tc>
                <a:tc>
                  <a:txBody>
                    <a:bodyPr/>
                    <a:lstStyle/>
                    <a:p>
                      <a:pPr algn="ctr">
                        <a:lnSpc>
                          <a:spcPts val="2100"/>
                        </a:lnSpc>
                        <a:defRPr/>
                      </a:pPr>
                      <a:r>
                        <a:rPr lang="en-US" sz="1500">
                          <a:solidFill>
                            <a:srgbClr val="000000"/>
                          </a:solidFill>
                        </a:rPr>
                        <a:t>3</a:t>
                      </a:r>
                      <a:endParaRPr lang="en-US" sz="1100"/>
                    </a:p>
                  </a:txBody>
                  <a:tcPr marL="38100" marR="38100" marT="38100" marB="38100" anchor="ctr"/>
                </a:tc>
                <a:tc>
                  <a:txBody>
                    <a:bodyPr/>
                    <a:lstStyle/>
                    <a:p>
                      <a:pPr algn="ctr">
                        <a:lnSpc>
                          <a:spcPts val="2100"/>
                        </a:lnSpc>
                        <a:defRPr/>
                      </a:pPr>
                      <a:r>
                        <a:rPr lang="en-US" sz="1500">
                          <a:solidFill>
                            <a:srgbClr val="000000"/>
                          </a:solidFill>
                        </a:rPr>
                        <a:t>1107</a:t>
                      </a:r>
                      <a:endParaRPr lang="en-US" sz="1100"/>
                    </a:p>
                  </a:txBody>
                  <a:tcPr marL="38100" marR="38100" marT="38100" marB="38100" anchor="ctr"/>
                </a:tc>
                <a:tc>
                  <a:txBody>
                    <a:bodyPr/>
                    <a:lstStyle/>
                    <a:p>
                      <a:pPr algn="ctr">
                        <a:lnSpc>
                          <a:spcPts val="2100"/>
                        </a:lnSpc>
                        <a:defRPr/>
                      </a:pPr>
                      <a:r>
                        <a:rPr lang="en-US" sz="1500">
                          <a:solidFill>
                            <a:srgbClr val="000000"/>
                          </a:solidFill>
                        </a:rPr>
                        <a:t>27</a:t>
                      </a:r>
                      <a:endParaRPr lang="en-US" sz="1100"/>
                    </a:p>
                  </a:txBody>
                  <a:tcPr marL="38100" marR="38100" marT="38100" marB="38100" anchor="ctr"/>
                </a:tc>
                <a:tc>
                  <a:txBody>
                    <a:bodyPr/>
                    <a:lstStyle/>
                    <a:p>
                      <a:pPr algn="ctr">
                        <a:lnSpc>
                          <a:spcPts val="2100"/>
                        </a:lnSpc>
                        <a:defRPr/>
                      </a:pPr>
                      <a:r>
                        <a:rPr lang="en-US" sz="1500">
                          <a:solidFill>
                            <a:srgbClr val="000000"/>
                          </a:solidFill>
                        </a:rPr>
                        <a:t>41.00</a:t>
                      </a:r>
                      <a:endParaRPr lang="en-US" sz="1100"/>
                    </a:p>
                  </a:txBody>
                  <a:tcPr marL="38100" marR="38100" marT="38100" marB="38100" anchor="ctr"/>
                </a:tc>
                <a:extLst>
                  <a:ext uri="{0D108BD9-81ED-4DB2-BD59-A6C34878D82A}">
                    <a16:rowId xmlns:a16="http://schemas.microsoft.com/office/drawing/2014/main" val="10007"/>
                  </a:ext>
                </a:extLst>
              </a:tr>
              <a:tr h="559172">
                <a:tc>
                  <a:txBody>
                    <a:bodyPr/>
                    <a:lstStyle/>
                    <a:p>
                      <a:pPr algn="ctr">
                        <a:lnSpc>
                          <a:spcPts val="2100"/>
                        </a:lnSpc>
                        <a:defRPr/>
                      </a:pPr>
                      <a:r>
                        <a:rPr lang="en-US" sz="1500">
                          <a:solidFill>
                            <a:srgbClr val="000000"/>
                          </a:solidFill>
                        </a:rPr>
                        <a:t>LMP Simmons</a:t>
                      </a:r>
                      <a:endParaRPr lang="en-US" sz="1100"/>
                    </a:p>
                  </a:txBody>
                  <a:tcPr marL="38100" marR="38100" marT="38100" marB="38100" anchor="ctr"/>
                </a:tc>
                <a:tc>
                  <a:txBody>
                    <a:bodyPr/>
                    <a:lstStyle/>
                    <a:p>
                      <a:pPr algn="ctr">
                        <a:lnSpc>
                          <a:spcPts val="2100"/>
                        </a:lnSpc>
                        <a:defRPr/>
                      </a:pPr>
                      <a:r>
                        <a:rPr lang="en-US" sz="1500">
                          <a:solidFill>
                            <a:srgbClr val="000000"/>
                          </a:solidFill>
                        </a:rPr>
                        <a:t>4</a:t>
                      </a:r>
                      <a:endParaRPr lang="en-US" sz="1100"/>
                    </a:p>
                  </a:txBody>
                  <a:tcPr marL="38100" marR="38100" marT="38100" marB="38100" anchor="ctr"/>
                </a:tc>
                <a:tc>
                  <a:txBody>
                    <a:bodyPr/>
                    <a:lstStyle/>
                    <a:p>
                      <a:pPr algn="ctr">
                        <a:lnSpc>
                          <a:spcPts val="2100"/>
                        </a:lnSpc>
                        <a:defRPr/>
                      </a:pPr>
                      <a:r>
                        <a:rPr lang="en-US" sz="1500">
                          <a:solidFill>
                            <a:srgbClr val="000000"/>
                          </a:solidFill>
                        </a:rPr>
                        <a:t>1079</a:t>
                      </a:r>
                      <a:endParaRPr lang="en-US" sz="1100"/>
                    </a:p>
                  </a:txBody>
                  <a:tcPr marL="38100" marR="38100" marT="38100" marB="38100" anchor="ctr"/>
                </a:tc>
                <a:tc>
                  <a:txBody>
                    <a:bodyPr/>
                    <a:lstStyle/>
                    <a:p>
                      <a:pPr algn="ctr">
                        <a:lnSpc>
                          <a:spcPts val="2100"/>
                        </a:lnSpc>
                        <a:defRPr/>
                      </a:pPr>
                      <a:r>
                        <a:rPr lang="en-US" sz="1500">
                          <a:solidFill>
                            <a:srgbClr val="000000"/>
                          </a:solidFill>
                        </a:rPr>
                        <a:t>27</a:t>
                      </a:r>
                      <a:endParaRPr lang="en-US" sz="1100"/>
                    </a:p>
                  </a:txBody>
                  <a:tcPr marL="38100" marR="38100" marT="38100" marB="38100" anchor="ctr"/>
                </a:tc>
                <a:tc>
                  <a:txBody>
                    <a:bodyPr/>
                    <a:lstStyle/>
                    <a:p>
                      <a:pPr algn="ctr">
                        <a:lnSpc>
                          <a:spcPts val="2100"/>
                        </a:lnSpc>
                        <a:defRPr/>
                      </a:pPr>
                      <a:r>
                        <a:rPr lang="en-US" sz="1500">
                          <a:solidFill>
                            <a:srgbClr val="000000"/>
                          </a:solidFill>
                        </a:rPr>
                        <a:t>39.96</a:t>
                      </a:r>
                      <a:endParaRPr lang="en-US" sz="1100"/>
                    </a:p>
                  </a:txBody>
                  <a:tcPr marL="38100" marR="38100" marT="38100" marB="38100" anchor="ctr"/>
                </a:tc>
                <a:extLst>
                  <a:ext uri="{0D108BD9-81ED-4DB2-BD59-A6C34878D82A}">
                    <a16:rowId xmlns:a16="http://schemas.microsoft.com/office/drawing/2014/main" val="10008"/>
                  </a:ext>
                </a:extLst>
              </a:tr>
              <a:tr h="559172">
                <a:tc>
                  <a:txBody>
                    <a:bodyPr/>
                    <a:lstStyle/>
                    <a:p>
                      <a:pPr algn="ctr">
                        <a:lnSpc>
                          <a:spcPts val="2100"/>
                        </a:lnSpc>
                        <a:defRPr/>
                      </a:pPr>
                      <a:r>
                        <a:rPr lang="en-US" sz="1500">
                          <a:solidFill>
                            <a:srgbClr val="000000"/>
                          </a:solidFill>
                        </a:rPr>
                        <a:t>KS Williamson</a:t>
                      </a:r>
                      <a:endParaRPr lang="en-US" sz="1100"/>
                    </a:p>
                  </a:txBody>
                  <a:tcPr marL="38100" marR="38100" marT="38100" marB="38100" anchor="ctr"/>
                </a:tc>
                <a:tc>
                  <a:txBody>
                    <a:bodyPr/>
                    <a:lstStyle/>
                    <a:p>
                      <a:pPr algn="ctr">
                        <a:lnSpc>
                          <a:spcPts val="2100"/>
                        </a:lnSpc>
                        <a:defRPr/>
                      </a:pPr>
                      <a:r>
                        <a:rPr lang="en-US" sz="1500">
                          <a:solidFill>
                            <a:srgbClr val="000000"/>
                          </a:solidFill>
                        </a:rPr>
                        <a:t>6</a:t>
                      </a:r>
                      <a:endParaRPr lang="en-US" sz="1100"/>
                    </a:p>
                  </a:txBody>
                  <a:tcPr marL="38100" marR="38100" marT="38100" marB="38100" anchor="ctr"/>
                </a:tc>
                <a:tc>
                  <a:txBody>
                    <a:bodyPr/>
                    <a:lstStyle/>
                    <a:p>
                      <a:pPr algn="ctr">
                        <a:lnSpc>
                          <a:spcPts val="2100"/>
                        </a:lnSpc>
                        <a:defRPr/>
                      </a:pPr>
                      <a:r>
                        <a:rPr lang="en-US" sz="1500">
                          <a:solidFill>
                            <a:srgbClr val="000000"/>
                          </a:solidFill>
                        </a:rPr>
                        <a:t>1619</a:t>
                      </a:r>
                      <a:endParaRPr lang="en-US" sz="1100"/>
                    </a:p>
                  </a:txBody>
                  <a:tcPr marL="38100" marR="38100" marT="38100" marB="38100" anchor="ctr"/>
                </a:tc>
                <a:tc>
                  <a:txBody>
                    <a:bodyPr/>
                    <a:lstStyle/>
                    <a:p>
                      <a:pPr algn="ctr">
                        <a:lnSpc>
                          <a:spcPts val="2100"/>
                        </a:lnSpc>
                        <a:defRPr/>
                      </a:pPr>
                      <a:r>
                        <a:rPr lang="en-US" sz="1500">
                          <a:solidFill>
                            <a:srgbClr val="000000"/>
                          </a:solidFill>
                        </a:rPr>
                        <a:t>41</a:t>
                      </a:r>
                      <a:endParaRPr lang="en-US" sz="1100"/>
                    </a:p>
                  </a:txBody>
                  <a:tcPr marL="38100" marR="38100" marT="38100" marB="38100" anchor="ctr"/>
                </a:tc>
                <a:tc>
                  <a:txBody>
                    <a:bodyPr/>
                    <a:lstStyle/>
                    <a:p>
                      <a:pPr algn="ctr">
                        <a:lnSpc>
                          <a:spcPts val="2100"/>
                        </a:lnSpc>
                        <a:defRPr/>
                      </a:pPr>
                      <a:r>
                        <a:rPr lang="en-US" sz="1500">
                          <a:solidFill>
                            <a:srgbClr val="000000"/>
                          </a:solidFill>
                        </a:rPr>
                        <a:t>39.49</a:t>
                      </a:r>
                      <a:endParaRPr lang="en-US" sz="1100"/>
                    </a:p>
                  </a:txBody>
                  <a:tcPr marL="38100" marR="38100" marT="38100" marB="38100" anchor="ctr"/>
                </a:tc>
                <a:extLst>
                  <a:ext uri="{0D108BD9-81ED-4DB2-BD59-A6C34878D82A}">
                    <a16:rowId xmlns:a16="http://schemas.microsoft.com/office/drawing/2014/main" val="10009"/>
                  </a:ext>
                </a:extLst>
              </a:tr>
              <a:tr h="559172">
                <a:tc>
                  <a:txBody>
                    <a:bodyPr/>
                    <a:lstStyle/>
                    <a:p>
                      <a:pPr algn="ctr">
                        <a:lnSpc>
                          <a:spcPts val="2100"/>
                        </a:lnSpc>
                        <a:defRPr/>
                      </a:pPr>
                      <a:r>
                        <a:rPr lang="en-US" sz="1500" dirty="0">
                          <a:solidFill>
                            <a:srgbClr val="000000"/>
                          </a:solidFill>
                        </a:rPr>
                        <a:t>OA Shah</a:t>
                      </a:r>
                      <a:endParaRPr lang="en-US" sz="1100" dirty="0"/>
                    </a:p>
                  </a:txBody>
                  <a:tcPr marL="38100" marR="38100" marT="38100" marB="38100" anchor="ctr"/>
                </a:tc>
                <a:tc>
                  <a:txBody>
                    <a:bodyPr/>
                    <a:lstStyle/>
                    <a:p>
                      <a:pPr algn="ctr">
                        <a:lnSpc>
                          <a:spcPts val="2100"/>
                        </a:lnSpc>
                        <a:defRPr/>
                      </a:pPr>
                      <a:r>
                        <a:rPr lang="en-US" sz="1500">
                          <a:solidFill>
                            <a:srgbClr val="000000"/>
                          </a:solidFill>
                        </a:rPr>
                        <a:t>4</a:t>
                      </a:r>
                      <a:endParaRPr lang="en-US" sz="1100"/>
                    </a:p>
                  </a:txBody>
                  <a:tcPr marL="38100" marR="38100" marT="38100" marB="38100" anchor="ctr"/>
                </a:tc>
                <a:tc>
                  <a:txBody>
                    <a:bodyPr/>
                    <a:lstStyle/>
                    <a:p>
                      <a:pPr algn="ctr">
                        <a:lnSpc>
                          <a:spcPts val="2100"/>
                        </a:lnSpc>
                        <a:defRPr/>
                      </a:pPr>
                      <a:r>
                        <a:rPr lang="en-US" sz="1500">
                          <a:solidFill>
                            <a:srgbClr val="000000"/>
                          </a:solidFill>
                        </a:rPr>
                        <a:t>506</a:t>
                      </a:r>
                      <a:endParaRPr lang="en-US" sz="1100"/>
                    </a:p>
                  </a:txBody>
                  <a:tcPr marL="38100" marR="38100" marT="38100" marB="38100" anchor="ctr"/>
                </a:tc>
                <a:tc>
                  <a:txBody>
                    <a:bodyPr/>
                    <a:lstStyle/>
                    <a:p>
                      <a:pPr algn="ctr">
                        <a:lnSpc>
                          <a:spcPts val="2100"/>
                        </a:lnSpc>
                        <a:defRPr/>
                      </a:pPr>
                      <a:r>
                        <a:rPr lang="en-US" sz="1500">
                          <a:solidFill>
                            <a:srgbClr val="000000"/>
                          </a:solidFill>
                        </a:rPr>
                        <a:t>13</a:t>
                      </a:r>
                      <a:endParaRPr lang="en-US" sz="1100"/>
                    </a:p>
                  </a:txBody>
                  <a:tcPr marL="38100" marR="38100" marT="38100" marB="38100" anchor="ctr"/>
                </a:tc>
                <a:tc>
                  <a:txBody>
                    <a:bodyPr/>
                    <a:lstStyle/>
                    <a:p>
                      <a:pPr algn="ctr">
                        <a:lnSpc>
                          <a:spcPts val="2100"/>
                        </a:lnSpc>
                        <a:defRPr/>
                      </a:pPr>
                      <a:r>
                        <a:rPr lang="en-US" sz="1500" dirty="0">
                          <a:solidFill>
                            <a:srgbClr val="000000"/>
                          </a:solidFill>
                        </a:rPr>
                        <a:t>38.92</a:t>
                      </a:r>
                      <a:endParaRPr lang="en-US" sz="1100" dirty="0"/>
                    </a:p>
                  </a:txBody>
                  <a:tcPr marL="38100" marR="38100" marT="38100" marB="3810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748915" flipH="1">
            <a:off x="-825489" y="-553070"/>
            <a:ext cx="2895225" cy="2495157"/>
          </a:xfrm>
          <a:custGeom>
            <a:avLst/>
            <a:gdLst/>
            <a:ahLst/>
            <a:cxnLst/>
            <a:rect l="l" t="t" r="r" b="b"/>
            <a:pathLst>
              <a:path w="2895225" h="2495157">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838881" y="8222139"/>
            <a:ext cx="2840838" cy="2448286"/>
          </a:xfrm>
          <a:custGeom>
            <a:avLst/>
            <a:gdLst/>
            <a:ahLst/>
            <a:cxnLst/>
            <a:rect l="l" t="t" r="r" b="b"/>
            <a:pathLst>
              <a:path w="2840838" h="2448286">
                <a:moveTo>
                  <a:pt x="0" y="0"/>
                </a:moveTo>
                <a:lnTo>
                  <a:pt x="2840838" y="0"/>
                </a:lnTo>
                <a:lnTo>
                  <a:pt x="2840838" y="2448286"/>
                </a:lnTo>
                <a:lnTo>
                  <a:pt x="0" y="2448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69166" y="203560"/>
            <a:ext cx="9349668" cy="1575907"/>
            <a:chOff x="0" y="0"/>
            <a:chExt cx="3056484" cy="515177"/>
          </a:xfrm>
        </p:grpSpPr>
        <p:sp>
          <p:nvSpPr>
            <p:cNvPr id="5" name="Freeform 5"/>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6" name="TextBox 6"/>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413920" y="32038"/>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537142" y="1571255"/>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81330" flipH="1">
            <a:off x="15427309" y="694509"/>
            <a:ext cx="4518875" cy="4114800"/>
          </a:xfrm>
          <a:custGeom>
            <a:avLst/>
            <a:gdLst/>
            <a:ahLst/>
            <a:cxnLst/>
            <a:rect l="l" t="t" r="r" b="b"/>
            <a:pathLst>
              <a:path w="4518875" h="4114800">
                <a:moveTo>
                  <a:pt x="4518875" y="0"/>
                </a:moveTo>
                <a:lnTo>
                  <a:pt x="0" y="0"/>
                </a:lnTo>
                <a:lnTo>
                  <a:pt x="0" y="4114800"/>
                </a:lnTo>
                <a:lnTo>
                  <a:pt x="4518875" y="4114800"/>
                </a:lnTo>
                <a:lnTo>
                  <a:pt x="4518875"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481330">
            <a:off x="-1230737" y="6750182"/>
            <a:ext cx="4518875" cy="4114800"/>
          </a:xfrm>
          <a:custGeom>
            <a:avLst/>
            <a:gdLst/>
            <a:ahLst/>
            <a:cxnLst/>
            <a:rect l="l" t="t" r="r" b="b"/>
            <a:pathLst>
              <a:path w="4518875" h="4114800">
                <a:moveTo>
                  <a:pt x="0" y="0"/>
                </a:moveTo>
                <a:lnTo>
                  <a:pt x="4518874" y="0"/>
                </a:lnTo>
                <a:lnTo>
                  <a:pt x="451887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918515" y="487390"/>
            <a:ext cx="8450971" cy="1008247"/>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Batters Type 3</a:t>
            </a:r>
          </a:p>
        </p:txBody>
      </p:sp>
      <p:grpSp>
        <p:nvGrpSpPr>
          <p:cNvPr id="12" name="Group 12"/>
          <p:cNvGrpSpPr/>
          <p:nvPr/>
        </p:nvGrpSpPr>
        <p:grpSpPr>
          <a:xfrm>
            <a:off x="7232769" y="2445570"/>
            <a:ext cx="10453978" cy="7087278"/>
            <a:chOff x="0" y="0"/>
            <a:chExt cx="1434606" cy="972591"/>
          </a:xfrm>
        </p:grpSpPr>
        <p:sp>
          <p:nvSpPr>
            <p:cNvPr id="13" name="Freeform 13"/>
            <p:cNvSpPr/>
            <p:nvPr/>
          </p:nvSpPr>
          <p:spPr>
            <a:xfrm>
              <a:off x="0" y="0"/>
              <a:ext cx="1434606" cy="972591"/>
            </a:xfrm>
            <a:custGeom>
              <a:avLst/>
              <a:gdLst/>
              <a:ahLst/>
              <a:cxnLst/>
              <a:rect l="l" t="t" r="r" b="b"/>
              <a:pathLst>
                <a:path w="1434606" h="972591">
                  <a:moveTo>
                    <a:pt x="34066" y="0"/>
                  </a:moveTo>
                  <a:lnTo>
                    <a:pt x="1400539" y="0"/>
                  </a:lnTo>
                  <a:cubicBezTo>
                    <a:pt x="1419354" y="0"/>
                    <a:pt x="1434606" y="15252"/>
                    <a:pt x="1434606" y="34066"/>
                  </a:cubicBezTo>
                  <a:lnTo>
                    <a:pt x="1434606" y="938525"/>
                  </a:lnTo>
                  <a:cubicBezTo>
                    <a:pt x="1434606" y="957339"/>
                    <a:pt x="1419354" y="972591"/>
                    <a:pt x="1400539" y="972591"/>
                  </a:cubicBezTo>
                  <a:lnTo>
                    <a:pt x="34066" y="972591"/>
                  </a:lnTo>
                  <a:cubicBezTo>
                    <a:pt x="15252" y="972591"/>
                    <a:pt x="0" y="957339"/>
                    <a:pt x="0" y="938525"/>
                  </a:cubicBezTo>
                  <a:lnTo>
                    <a:pt x="0" y="34066"/>
                  </a:lnTo>
                  <a:cubicBezTo>
                    <a:pt x="0" y="15252"/>
                    <a:pt x="15252" y="0"/>
                    <a:pt x="34066" y="0"/>
                  </a:cubicBezTo>
                  <a:close/>
                </a:path>
              </a:pathLst>
            </a:custGeom>
            <a:solidFill>
              <a:srgbClr val="FFF2B7"/>
            </a:solidFill>
            <a:ln cap="rnd">
              <a:noFill/>
              <a:prstDash val="solid"/>
              <a:round/>
            </a:ln>
          </p:spPr>
        </p:sp>
        <p:sp>
          <p:nvSpPr>
            <p:cNvPr id="14" name="TextBox 14"/>
            <p:cNvSpPr txBox="1"/>
            <p:nvPr/>
          </p:nvSpPr>
          <p:spPr>
            <a:xfrm>
              <a:off x="0" y="-38100"/>
              <a:ext cx="1434606" cy="101069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58774" y="2445570"/>
            <a:ext cx="5949809" cy="7087278"/>
            <a:chOff x="0" y="0"/>
            <a:chExt cx="816496" cy="972591"/>
          </a:xfrm>
        </p:grpSpPr>
        <p:sp>
          <p:nvSpPr>
            <p:cNvPr id="16" name="Freeform 16"/>
            <p:cNvSpPr/>
            <p:nvPr/>
          </p:nvSpPr>
          <p:spPr>
            <a:xfrm>
              <a:off x="0" y="0"/>
              <a:ext cx="816496" cy="972591"/>
            </a:xfrm>
            <a:custGeom>
              <a:avLst/>
              <a:gdLst/>
              <a:ahLst/>
              <a:cxnLst/>
              <a:rect l="l" t="t" r="r" b="b"/>
              <a:pathLst>
                <a:path w="816496" h="972591">
                  <a:moveTo>
                    <a:pt x="48145" y="0"/>
                  </a:moveTo>
                  <a:lnTo>
                    <a:pt x="768351" y="0"/>
                  </a:lnTo>
                  <a:cubicBezTo>
                    <a:pt x="781120" y="0"/>
                    <a:pt x="793366" y="5072"/>
                    <a:pt x="802395" y="14101"/>
                  </a:cubicBezTo>
                  <a:cubicBezTo>
                    <a:pt x="811423" y="23130"/>
                    <a:pt x="816496" y="35376"/>
                    <a:pt x="816496" y="48145"/>
                  </a:cubicBezTo>
                  <a:lnTo>
                    <a:pt x="816496" y="924447"/>
                  </a:lnTo>
                  <a:cubicBezTo>
                    <a:pt x="816496" y="951036"/>
                    <a:pt x="794941" y="972591"/>
                    <a:pt x="768351" y="972591"/>
                  </a:cubicBezTo>
                  <a:lnTo>
                    <a:pt x="48145" y="972591"/>
                  </a:lnTo>
                  <a:cubicBezTo>
                    <a:pt x="35376" y="972591"/>
                    <a:pt x="23130" y="967519"/>
                    <a:pt x="14101" y="958490"/>
                  </a:cubicBezTo>
                  <a:cubicBezTo>
                    <a:pt x="5072" y="949461"/>
                    <a:pt x="0" y="937216"/>
                    <a:pt x="0" y="924447"/>
                  </a:cubicBezTo>
                  <a:lnTo>
                    <a:pt x="0" y="48145"/>
                  </a:lnTo>
                  <a:cubicBezTo>
                    <a:pt x="0" y="21555"/>
                    <a:pt x="21555" y="0"/>
                    <a:pt x="48145" y="0"/>
                  </a:cubicBezTo>
                  <a:close/>
                </a:path>
              </a:pathLst>
            </a:custGeom>
            <a:solidFill>
              <a:srgbClr val="797A1D"/>
            </a:solidFill>
            <a:ln cap="rnd">
              <a:noFill/>
              <a:prstDash val="solid"/>
              <a:round/>
            </a:ln>
          </p:spPr>
        </p:sp>
        <p:sp>
          <p:nvSpPr>
            <p:cNvPr id="17" name="TextBox 17"/>
            <p:cNvSpPr txBox="1"/>
            <p:nvPr/>
          </p:nvSpPr>
          <p:spPr>
            <a:xfrm>
              <a:off x="0" y="-38100"/>
              <a:ext cx="816496" cy="1010691"/>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889960" y="2863298"/>
            <a:ext cx="5087438" cy="6401506"/>
          </a:xfrm>
          <a:prstGeom prst="rect">
            <a:avLst/>
          </a:prstGeom>
        </p:spPr>
        <p:txBody>
          <a:bodyPr lIns="0" tIns="0" rIns="0" bIns="0" rtlCol="0" anchor="t">
            <a:spAutoFit/>
          </a:bodyPr>
          <a:lstStyle/>
          <a:p>
            <a:pPr algn="ctr">
              <a:lnSpc>
                <a:spcPts val="3891"/>
              </a:lnSpc>
            </a:pPr>
            <a:r>
              <a:rPr lang="en-US" sz="2779">
                <a:solidFill>
                  <a:srgbClr val="FFFFF1"/>
                </a:solidFill>
                <a:latin typeface="Canva Sans"/>
              </a:rPr>
              <a:t>Now you need to get 2-3 Hard-hitting players who have scored most runs in boundaries and have played more the 2 ipl season. To do that you have to make a list of 10 players you want to bid in the auction so that when you try to grab them in auction you should not pay the amount greater than you have in the purse for a particular player.</a:t>
            </a:r>
          </a:p>
        </p:txBody>
      </p:sp>
      <p:sp>
        <p:nvSpPr>
          <p:cNvPr id="19" name="Freeform 19"/>
          <p:cNvSpPr/>
          <p:nvPr/>
        </p:nvSpPr>
        <p:spPr>
          <a:xfrm>
            <a:off x="7327555" y="3121843"/>
            <a:ext cx="10334606" cy="6136457"/>
          </a:xfrm>
          <a:custGeom>
            <a:avLst/>
            <a:gdLst/>
            <a:ahLst/>
            <a:cxnLst/>
            <a:rect l="l" t="t" r="r" b="b"/>
            <a:pathLst>
              <a:path w="10334606" h="6136457">
                <a:moveTo>
                  <a:pt x="0" y="0"/>
                </a:moveTo>
                <a:lnTo>
                  <a:pt x="10334605" y="0"/>
                </a:lnTo>
                <a:lnTo>
                  <a:pt x="10334605" y="6136457"/>
                </a:lnTo>
                <a:lnTo>
                  <a:pt x="0" y="6136457"/>
                </a:lnTo>
                <a:lnTo>
                  <a:pt x="0" y="0"/>
                </a:lnTo>
                <a:close/>
              </a:path>
            </a:pathLst>
          </a:custGeom>
          <a:blipFill>
            <a:blip r:embed="rId12"/>
            <a:stretch>
              <a:fillRect l="-1555" t="-35696" r="-3332" b="-40948"/>
            </a:stretch>
          </a:blipFill>
        </p:spPr>
      </p:sp>
      <p:grpSp>
        <p:nvGrpSpPr>
          <p:cNvPr id="20" name="Group 20"/>
          <p:cNvGrpSpPr/>
          <p:nvPr/>
        </p:nvGrpSpPr>
        <p:grpSpPr>
          <a:xfrm>
            <a:off x="7527966" y="2132613"/>
            <a:ext cx="3086100" cy="625910"/>
            <a:chOff x="0" y="-1"/>
            <a:chExt cx="812800" cy="164849"/>
          </a:xfrm>
        </p:grpSpPr>
        <p:sp>
          <p:nvSpPr>
            <p:cNvPr id="21" name="Freeform 21"/>
            <p:cNvSpPr/>
            <p:nvPr/>
          </p:nvSpPr>
          <p:spPr>
            <a:xfrm>
              <a:off x="0" y="0"/>
              <a:ext cx="812800" cy="164848"/>
            </a:xfrm>
            <a:custGeom>
              <a:avLst/>
              <a:gdLst/>
              <a:ahLst/>
              <a:cxnLst/>
              <a:rect l="l" t="t" r="r" b="b"/>
              <a:pathLst>
                <a:path w="812800" h="164848">
                  <a:moveTo>
                    <a:pt x="82424" y="0"/>
                  </a:moveTo>
                  <a:lnTo>
                    <a:pt x="730376" y="0"/>
                  </a:lnTo>
                  <a:cubicBezTo>
                    <a:pt x="752236" y="0"/>
                    <a:pt x="773201" y="8684"/>
                    <a:pt x="788659" y="24141"/>
                  </a:cubicBezTo>
                  <a:cubicBezTo>
                    <a:pt x="804116" y="39599"/>
                    <a:pt x="812800" y="60564"/>
                    <a:pt x="812800" y="82424"/>
                  </a:cubicBezTo>
                  <a:lnTo>
                    <a:pt x="812800" y="82424"/>
                  </a:lnTo>
                  <a:cubicBezTo>
                    <a:pt x="812800" y="104284"/>
                    <a:pt x="804116" y="125249"/>
                    <a:pt x="788659" y="140706"/>
                  </a:cubicBezTo>
                  <a:cubicBezTo>
                    <a:pt x="773201" y="156164"/>
                    <a:pt x="752236" y="164848"/>
                    <a:pt x="730376"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797A1D"/>
            </a:solidFill>
          </p:spPr>
        </p:sp>
        <p:sp>
          <p:nvSpPr>
            <p:cNvPr id="22" name="TextBox 22"/>
            <p:cNvSpPr txBox="1"/>
            <p:nvPr/>
          </p:nvSpPr>
          <p:spPr>
            <a:xfrm>
              <a:off x="0" y="-1"/>
              <a:ext cx="812800" cy="164849"/>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Query</a:t>
              </a:r>
            </a:p>
          </p:txBody>
        </p:sp>
      </p:grpSp>
      <p:grpSp>
        <p:nvGrpSpPr>
          <p:cNvPr id="23" name="Group 23"/>
          <p:cNvGrpSpPr/>
          <p:nvPr/>
        </p:nvGrpSpPr>
        <p:grpSpPr>
          <a:xfrm>
            <a:off x="3553150" y="2132613"/>
            <a:ext cx="2459066" cy="625910"/>
            <a:chOff x="0" y="-1"/>
            <a:chExt cx="647655" cy="164849"/>
          </a:xfrm>
        </p:grpSpPr>
        <p:sp>
          <p:nvSpPr>
            <p:cNvPr id="24" name="Freeform 24"/>
            <p:cNvSpPr/>
            <p:nvPr/>
          </p:nvSpPr>
          <p:spPr>
            <a:xfrm>
              <a:off x="0" y="0"/>
              <a:ext cx="647655" cy="164848"/>
            </a:xfrm>
            <a:custGeom>
              <a:avLst/>
              <a:gdLst/>
              <a:ahLst/>
              <a:cxnLst/>
              <a:rect l="l" t="t" r="r" b="b"/>
              <a:pathLst>
                <a:path w="647655" h="164848">
                  <a:moveTo>
                    <a:pt x="82424" y="0"/>
                  </a:moveTo>
                  <a:lnTo>
                    <a:pt x="565231" y="0"/>
                  </a:lnTo>
                  <a:cubicBezTo>
                    <a:pt x="587092" y="0"/>
                    <a:pt x="608056" y="8684"/>
                    <a:pt x="623514" y="24141"/>
                  </a:cubicBezTo>
                  <a:cubicBezTo>
                    <a:pt x="638971" y="39599"/>
                    <a:pt x="647655" y="60564"/>
                    <a:pt x="647655" y="82424"/>
                  </a:cubicBezTo>
                  <a:lnTo>
                    <a:pt x="647655" y="82424"/>
                  </a:lnTo>
                  <a:cubicBezTo>
                    <a:pt x="647655" y="104284"/>
                    <a:pt x="638971" y="125249"/>
                    <a:pt x="623514" y="140706"/>
                  </a:cubicBezTo>
                  <a:cubicBezTo>
                    <a:pt x="608056" y="156164"/>
                    <a:pt x="587092" y="164848"/>
                    <a:pt x="565231" y="164848"/>
                  </a:cubicBezTo>
                  <a:lnTo>
                    <a:pt x="82424" y="164848"/>
                  </a:lnTo>
                  <a:cubicBezTo>
                    <a:pt x="60564" y="164848"/>
                    <a:pt x="39599" y="156164"/>
                    <a:pt x="24141" y="140706"/>
                  </a:cubicBezTo>
                  <a:cubicBezTo>
                    <a:pt x="8684" y="125249"/>
                    <a:pt x="0" y="104284"/>
                    <a:pt x="0" y="82424"/>
                  </a:cubicBezTo>
                  <a:lnTo>
                    <a:pt x="0" y="82424"/>
                  </a:lnTo>
                  <a:cubicBezTo>
                    <a:pt x="0" y="60564"/>
                    <a:pt x="8684" y="39599"/>
                    <a:pt x="24141" y="24141"/>
                  </a:cubicBezTo>
                  <a:cubicBezTo>
                    <a:pt x="39599" y="8684"/>
                    <a:pt x="60564" y="0"/>
                    <a:pt x="82424" y="0"/>
                  </a:cubicBezTo>
                  <a:close/>
                </a:path>
              </a:pathLst>
            </a:custGeom>
            <a:solidFill>
              <a:srgbClr val="DEDD91"/>
            </a:solidFill>
          </p:spPr>
        </p:sp>
        <p:sp>
          <p:nvSpPr>
            <p:cNvPr id="25" name="TextBox 25"/>
            <p:cNvSpPr txBox="1"/>
            <p:nvPr/>
          </p:nvSpPr>
          <p:spPr>
            <a:xfrm>
              <a:off x="0" y="-1"/>
              <a:ext cx="647655" cy="164848"/>
            </a:xfrm>
            <a:prstGeom prst="rect">
              <a:avLst/>
            </a:prstGeom>
          </p:spPr>
          <p:txBody>
            <a:bodyPr lIns="50800" tIns="50800" rIns="50800" bIns="50800" rtlCol="0" anchor="ctr"/>
            <a:lstStyle/>
            <a:p>
              <a:pPr algn="ctr">
                <a:lnSpc>
                  <a:spcPts val="3919"/>
                </a:lnSpc>
              </a:pPr>
              <a:r>
                <a:rPr lang="en-US" sz="2799" dirty="0">
                  <a:solidFill>
                    <a:srgbClr val="797A1D"/>
                  </a:solidFill>
                  <a:latin typeface="Cagliostro Bold"/>
                </a:rPr>
                <a:t>Task</a:t>
              </a:r>
            </a:p>
          </p:txBody>
        </p:sp>
      </p:grpSp>
      <p:grpSp>
        <p:nvGrpSpPr>
          <p:cNvPr id="26" name="Group 26"/>
          <p:cNvGrpSpPr/>
          <p:nvPr/>
        </p:nvGrpSpPr>
        <p:grpSpPr>
          <a:xfrm>
            <a:off x="5072110" y="1438047"/>
            <a:ext cx="3998906" cy="640155"/>
            <a:chOff x="0" y="0"/>
            <a:chExt cx="1053210" cy="168600"/>
          </a:xfrm>
        </p:grpSpPr>
        <p:sp>
          <p:nvSpPr>
            <p:cNvPr id="27" name="Freeform 27"/>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28" name="TextBox 28"/>
            <p:cNvSpPr txBox="1"/>
            <p:nvPr/>
          </p:nvSpPr>
          <p:spPr>
            <a:xfrm>
              <a:off x="0" y="0"/>
              <a:ext cx="1053210" cy="16860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a:rPr>
                <a:t>Hard Hitting</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2" name="Freeform 2"/>
          <p:cNvSpPr/>
          <p:nvPr/>
        </p:nvSpPr>
        <p:spPr>
          <a:xfrm rot="5400000">
            <a:off x="16305752" y="8689010"/>
            <a:ext cx="2339316" cy="2016065"/>
          </a:xfrm>
          <a:custGeom>
            <a:avLst/>
            <a:gdLst/>
            <a:ahLst/>
            <a:cxnLst/>
            <a:rect l="l" t="t" r="r" b="b"/>
            <a:pathLst>
              <a:path w="2339316" h="2016065">
                <a:moveTo>
                  <a:pt x="0" y="0"/>
                </a:moveTo>
                <a:lnTo>
                  <a:pt x="2339316" y="0"/>
                </a:lnTo>
                <a:lnTo>
                  <a:pt x="2339316" y="2016065"/>
                </a:lnTo>
                <a:lnTo>
                  <a:pt x="0" y="2016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12" y="8805344"/>
            <a:ext cx="2856964" cy="1597080"/>
          </a:xfrm>
          <a:custGeom>
            <a:avLst/>
            <a:gdLst/>
            <a:ahLst/>
            <a:cxnLst/>
            <a:rect l="l" t="t" r="r" b="b"/>
            <a:pathLst>
              <a:path w="2856964" h="1597080">
                <a:moveTo>
                  <a:pt x="0" y="0"/>
                </a:moveTo>
                <a:lnTo>
                  <a:pt x="2856963" y="0"/>
                </a:lnTo>
                <a:lnTo>
                  <a:pt x="2856963" y="1597079"/>
                </a:lnTo>
                <a:lnTo>
                  <a:pt x="0" y="1597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75986" y="-153772"/>
            <a:ext cx="3598848" cy="2215761"/>
          </a:xfrm>
          <a:custGeom>
            <a:avLst/>
            <a:gdLst/>
            <a:ahLst/>
            <a:cxnLst/>
            <a:rect l="l" t="t" r="r" b="b"/>
            <a:pathLst>
              <a:path w="3598848" h="2215761">
                <a:moveTo>
                  <a:pt x="0" y="0"/>
                </a:moveTo>
                <a:lnTo>
                  <a:pt x="3598848" y="0"/>
                </a:lnTo>
                <a:lnTo>
                  <a:pt x="3598848" y="2215761"/>
                </a:lnTo>
                <a:lnTo>
                  <a:pt x="0" y="2215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6718">
            <a:off x="-1355617" y="125473"/>
            <a:ext cx="3502240" cy="3035150"/>
          </a:xfrm>
          <a:custGeom>
            <a:avLst/>
            <a:gdLst/>
            <a:ahLst/>
            <a:cxnLst/>
            <a:rect l="l" t="t" r="r" b="b"/>
            <a:pathLst>
              <a:path w="3502240" h="3035150">
                <a:moveTo>
                  <a:pt x="0" y="375151"/>
                </a:moveTo>
                <a:lnTo>
                  <a:pt x="3189356" y="0"/>
                </a:lnTo>
                <a:lnTo>
                  <a:pt x="3502240" y="2659999"/>
                </a:lnTo>
                <a:lnTo>
                  <a:pt x="312885" y="3035150"/>
                </a:lnTo>
                <a:lnTo>
                  <a:pt x="0" y="375151"/>
                </a:lnTo>
                <a:close/>
              </a:path>
            </a:pathLst>
          </a:custGeom>
          <a:blipFill>
            <a:blip r:embed="rId8">
              <a:extLst>
                <a:ext uri="{96DAC541-7B7A-43D3-8B79-37D633B846F1}">
                  <asvg:svgBlip xmlns:asvg="http://schemas.microsoft.com/office/drawing/2016/SVG/main" r:embed="rId9"/>
                </a:ext>
              </a:extLst>
            </a:blip>
            <a:stretch>
              <a:fillRect l="-591" t="-812" r="-522" b="-5428"/>
            </a:stretch>
          </a:blipFill>
        </p:spPr>
      </p:sp>
      <p:grpSp>
        <p:nvGrpSpPr>
          <p:cNvPr id="6" name="Group 6"/>
          <p:cNvGrpSpPr/>
          <p:nvPr/>
        </p:nvGrpSpPr>
        <p:grpSpPr>
          <a:xfrm>
            <a:off x="1841567" y="3235663"/>
            <a:ext cx="8159192" cy="6080783"/>
            <a:chOff x="0" y="0"/>
            <a:chExt cx="1119691" cy="834469"/>
          </a:xfrm>
        </p:grpSpPr>
        <p:sp>
          <p:nvSpPr>
            <p:cNvPr id="7" name="Freeform 7"/>
            <p:cNvSpPr/>
            <p:nvPr/>
          </p:nvSpPr>
          <p:spPr>
            <a:xfrm>
              <a:off x="0" y="0"/>
              <a:ext cx="1119691" cy="834470"/>
            </a:xfrm>
            <a:custGeom>
              <a:avLst/>
              <a:gdLst/>
              <a:ahLst/>
              <a:cxnLst/>
              <a:rect l="l" t="t" r="r" b="b"/>
              <a:pathLst>
                <a:path w="1119691" h="834470">
                  <a:moveTo>
                    <a:pt x="43647" y="0"/>
                  </a:moveTo>
                  <a:lnTo>
                    <a:pt x="1076043" y="0"/>
                  </a:lnTo>
                  <a:cubicBezTo>
                    <a:pt x="1087619" y="0"/>
                    <a:pt x="1098721" y="4599"/>
                    <a:pt x="1106907" y="12784"/>
                  </a:cubicBezTo>
                  <a:cubicBezTo>
                    <a:pt x="1115092" y="20970"/>
                    <a:pt x="1119691" y="32071"/>
                    <a:pt x="1119691" y="43647"/>
                  </a:cubicBezTo>
                  <a:lnTo>
                    <a:pt x="1119691" y="790822"/>
                  </a:lnTo>
                  <a:cubicBezTo>
                    <a:pt x="1119691" y="814928"/>
                    <a:pt x="1100149" y="834470"/>
                    <a:pt x="1076043" y="834470"/>
                  </a:cubicBezTo>
                  <a:lnTo>
                    <a:pt x="43647" y="834470"/>
                  </a:lnTo>
                  <a:cubicBezTo>
                    <a:pt x="32071" y="834470"/>
                    <a:pt x="20970" y="829871"/>
                    <a:pt x="12784" y="821685"/>
                  </a:cubicBezTo>
                  <a:cubicBezTo>
                    <a:pt x="4599" y="813500"/>
                    <a:pt x="0" y="802398"/>
                    <a:pt x="0" y="790822"/>
                  </a:cubicBezTo>
                  <a:lnTo>
                    <a:pt x="0" y="43647"/>
                  </a:lnTo>
                  <a:cubicBezTo>
                    <a:pt x="0" y="32071"/>
                    <a:pt x="4599" y="20970"/>
                    <a:pt x="12784" y="12784"/>
                  </a:cubicBezTo>
                  <a:cubicBezTo>
                    <a:pt x="20970" y="4599"/>
                    <a:pt x="32071" y="0"/>
                    <a:pt x="43647" y="0"/>
                  </a:cubicBezTo>
                  <a:close/>
                </a:path>
              </a:pathLst>
            </a:custGeom>
            <a:solidFill>
              <a:srgbClr val="DEDD91"/>
            </a:solidFill>
            <a:ln cap="rnd">
              <a:noFill/>
              <a:prstDash val="solid"/>
              <a:round/>
            </a:ln>
          </p:spPr>
        </p:sp>
        <p:sp>
          <p:nvSpPr>
            <p:cNvPr id="8" name="TextBox 8"/>
            <p:cNvSpPr txBox="1"/>
            <p:nvPr/>
          </p:nvSpPr>
          <p:spPr>
            <a:xfrm>
              <a:off x="0" y="-38100"/>
              <a:ext cx="1119691" cy="872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09619" y="3728551"/>
            <a:ext cx="463896" cy="463896"/>
          </a:xfrm>
          <a:custGeom>
            <a:avLst/>
            <a:gdLst/>
            <a:ahLst/>
            <a:cxnLst/>
            <a:rect l="l" t="t" r="r" b="b"/>
            <a:pathLst>
              <a:path w="463896" h="463896">
                <a:moveTo>
                  <a:pt x="0" y="0"/>
                </a:moveTo>
                <a:lnTo>
                  <a:pt x="463896" y="0"/>
                </a:lnTo>
                <a:lnTo>
                  <a:pt x="463896" y="463896"/>
                </a:lnTo>
                <a:lnTo>
                  <a:pt x="0" y="4638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2172351" y="355379"/>
            <a:ext cx="9349668" cy="1575907"/>
            <a:chOff x="0" y="0"/>
            <a:chExt cx="3056484" cy="515177"/>
          </a:xfrm>
        </p:grpSpPr>
        <p:sp>
          <p:nvSpPr>
            <p:cNvPr id="11" name="Freeform 11"/>
            <p:cNvSpPr/>
            <p:nvPr/>
          </p:nvSpPr>
          <p:spPr>
            <a:xfrm>
              <a:off x="0" y="0"/>
              <a:ext cx="3056484" cy="515177"/>
            </a:xfrm>
            <a:custGeom>
              <a:avLst/>
              <a:gdLst/>
              <a:ahLst/>
              <a:cxnLst/>
              <a:rect l="l" t="t" r="r" b="b"/>
              <a:pathLst>
                <a:path w="3056484" h="515177">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id="12" name="TextBox 12"/>
            <p:cNvSpPr txBox="1"/>
            <p:nvPr/>
          </p:nvSpPr>
          <p:spPr>
            <a:xfrm>
              <a:off x="0" y="-38100"/>
              <a:ext cx="3056484" cy="55327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117105" y="183857"/>
            <a:ext cx="373739" cy="373739"/>
          </a:xfrm>
          <a:custGeom>
            <a:avLst/>
            <a:gdLst/>
            <a:ahLst/>
            <a:cxnLst/>
            <a:rect l="l" t="t" r="r" b="b"/>
            <a:pathLst>
              <a:path w="373739" h="373739">
                <a:moveTo>
                  <a:pt x="0" y="0"/>
                </a:moveTo>
                <a:lnTo>
                  <a:pt x="373739" y="0"/>
                </a:lnTo>
                <a:lnTo>
                  <a:pt x="373739"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0240328" y="1723074"/>
            <a:ext cx="373739" cy="373739"/>
          </a:xfrm>
          <a:custGeom>
            <a:avLst/>
            <a:gdLst/>
            <a:ahLst/>
            <a:cxnLst/>
            <a:rect l="l" t="t" r="r" b="b"/>
            <a:pathLst>
              <a:path w="373739" h="373739">
                <a:moveTo>
                  <a:pt x="0" y="0"/>
                </a:moveTo>
                <a:lnTo>
                  <a:pt x="373738" y="0"/>
                </a:lnTo>
                <a:lnTo>
                  <a:pt x="373738" y="373739"/>
                </a:lnTo>
                <a:lnTo>
                  <a:pt x="0" y="3737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15" name="Picture 15"/>
          <p:cNvPicPr>
            <a:picLocks noChangeAspect="1"/>
          </p:cNvPicPr>
          <p:nvPr/>
        </p:nvPicPr>
        <p:blipFill>
          <a:blip r:embed="rId14"/>
          <a:stretch>
            <a:fillRect/>
          </a:stretch>
        </p:blipFill>
        <p:spPr>
          <a:xfrm>
            <a:off x="1564752" y="3008546"/>
            <a:ext cx="8739256" cy="6978026"/>
          </a:xfrm>
          <a:prstGeom prst="rect">
            <a:avLst/>
          </a:prstGeom>
        </p:spPr>
      </p:pic>
      <p:grpSp>
        <p:nvGrpSpPr>
          <p:cNvPr id="16" name="Group 16"/>
          <p:cNvGrpSpPr/>
          <p:nvPr/>
        </p:nvGrpSpPr>
        <p:grpSpPr>
          <a:xfrm>
            <a:off x="10785516" y="2026684"/>
            <a:ext cx="6980247" cy="8045126"/>
            <a:chOff x="0" y="0"/>
            <a:chExt cx="957903" cy="1104037"/>
          </a:xfrm>
        </p:grpSpPr>
        <p:sp>
          <p:nvSpPr>
            <p:cNvPr id="17" name="Freeform 17"/>
            <p:cNvSpPr/>
            <p:nvPr/>
          </p:nvSpPr>
          <p:spPr>
            <a:xfrm>
              <a:off x="0" y="0"/>
              <a:ext cx="957903" cy="1104037"/>
            </a:xfrm>
            <a:custGeom>
              <a:avLst/>
              <a:gdLst/>
              <a:ahLst/>
              <a:cxnLst/>
              <a:rect l="l" t="t" r="r" b="b"/>
              <a:pathLst>
                <a:path w="957903" h="1104037">
                  <a:moveTo>
                    <a:pt x="51019" y="0"/>
                  </a:moveTo>
                  <a:lnTo>
                    <a:pt x="906884" y="0"/>
                  </a:lnTo>
                  <a:cubicBezTo>
                    <a:pt x="920415" y="0"/>
                    <a:pt x="933392" y="5375"/>
                    <a:pt x="942960" y="14943"/>
                  </a:cubicBezTo>
                  <a:cubicBezTo>
                    <a:pt x="952528" y="24511"/>
                    <a:pt x="957903" y="37488"/>
                    <a:pt x="957903" y="51019"/>
                  </a:cubicBezTo>
                  <a:lnTo>
                    <a:pt x="957903" y="1053018"/>
                  </a:lnTo>
                  <a:cubicBezTo>
                    <a:pt x="957903" y="1081195"/>
                    <a:pt x="935061" y="1104037"/>
                    <a:pt x="906884" y="1104037"/>
                  </a:cubicBezTo>
                  <a:lnTo>
                    <a:pt x="51019" y="1104037"/>
                  </a:lnTo>
                  <a:cubicBezTo>
                    <a:pt x="37488" y="1104037"/>
                    <a:pt x="24511" y="1098662"/>
                    <a:pt x="14943" y="1089094"/>
                  </a:cubicBezTo>
                  <a:cubicBezTo>
                    <a:pt x="5375" y="1079526"/>
                    <a:pt x="0" y="1066549"/>
                    <a:pt x="0" y="1053018"/>
                  </a:cubicBezTo>
                  <a:lnTo>
                    <a:pt x="0" y="51019"/>
                  </a:lnTo>
                  <a:cubicBezTo>
                    <a:pt x="0" y="37488"/>
                    <a:pt x="5375" y="24511"/>
                    <a:pt x="14943" y="14943"/>
                  </a:cubicBezTo>
                  <a:cubicBezTo>
                    <a:pt x="24511" y="5375"/>
                    <a:pt x="37488" y="0"/>
                    <a:pt x="51019" y="0"/>
                  </a:cubicBezTo>
                  <a:close/>
                </a:path>
              </a:pathLst>
            </a:custGeom>
            <a:solidFill>
              <a:srgbClr val="DEDD91"/>
            </a:solidFill>
            <a:ln cap="rnd">
              <a:noFill/>
              <a:prstDash val="solid"/>
              <a:round/>
            </a:ln>
          </p:spPr>
        </p:sp>
        <p:sp>
          <p:nvSpPr>
            <p:cNvPr id="18" name="TextBox 18"/>
            <p:cNvSpPr txBox="1"/>
            <p:nvPr/>
          </p:nvSpPr>
          <p:spPr>
            <a:xfrm>
              <a:off x="0" y="-38100"/>
              <a:ext cx="957903" cy="1142137"/>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533815" y="4192447"/>
            <a:ext cx="463896" cy="463896"/>
          </a:xfrm>
          <a:custGeom>
            <a:avLst/>
            <a:gdLst/>
            <a:ahLst/>
            <a:cxnLst/>
            <a:rect l="l" t="t" r="r" b="b"/>
            <a:pathLst>
              <a:path w="463896" h="463896">
                <a:moveTo>
                  <a:pt x="0" y="0"/>
                </a:moveTo>
                <a:lnTo>
                  <a:pt x="463896" y="0"/>
                </a:lnTo>
                <a:lnTo>
                  <a:pt x="463896" y="463895"/>
                </a:lnTo>
                <a:lnTo>
                  <a:pt x="0" y="4638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2848279" y="1582796"/>
            <a:ext cx="3998906" cy="640155"/>
            <a:chOff x="0" y="0"/>
            <a:chExt cx="1053210" cy="168600"/>
          </a:xfrm>
        </p:grpSpPr>
        <p:sp>
          <p:nvSpPr>
            <p:cNvPr id="22" name="Freeform 22"/>
            <p:cNvSpPr/>
            <p:nvPr/>
          </p:nvSpPr>
          <p:spPr>
            <a:xfrm>
              <a:off x="0" y="0"/>
              <a:ext cx="1053210" cy="168600"/>
            </a:xfrm>
            <a:custGeom>
              <a:avLst/>
              <a:gdLst/>
              <a:ahLst/>
              <a:cxnLst/>
              <a:rect l="l" t="t" r="r" b="b"/>
              <a:pathLst>
                <a:path w="1053210" h="168600">
                  <a:moveTo>
                    <a:pt x="84300" y="0"/>
                  </a:moveTo>
                  <a:lnTo>
                    <a:pt x="968910" y="0"/>
                  </a:lnTo>
                  <a:cubicBezTo>
                    <a:pt x="1015467" y="0"/>
                    <a:pt x="1053210" y="37742"/>
                    <a:pt x="1053210" y="84300"/>
                  </a:cubicBezTo>
                  <a:lnTo>
                    <a:pt x="1053210" y="84300"/>
                  </a:lnTo>
                  <a:cubicBezTo>
                    <a:pt x="1053210" y="130858"/>
                    <a:pt x="1015467" y="168600"/>
                    <a:pt x="968910" y="168600"/>
                  </a:cubicBezTo>
                  <a:lnTo>
                    <a:pt x="84300" y="168600"/>
                  </a:lnTo>
                  <a:cubicBezTo>
                    <a:pt x="37742" y="168600"/>
                    <a:pt x="0" y="130858"/>
                    <a:pt x="0" y="84300"/>
                  </a:cubicBezTo>
                  <a:lnTo>
                    <a:pt x="0" y="84300"/>
                  </a:lnTo>
                  <a:cubicBezTo>
                    <a:pt x="0" y="37742"/>
                    <a:pt x="37742" y="0"/>
                    <a:pt x="84300" y="0"/>
                  </a:cubicBezTo>
                  <a:close/>
                </a:path>
              </a:pathLst>
            </a:custGeom>
            <a:solidFill>
              <a:srgbClr val="797A1D"/>
            </a:solidFill>
          </p:spPr>
        </p:sp>
        <p:sp>
          <p:nvSpPr>
            <p:cNvPr id="23" name="TextBox 23"/>
            <p:cNvSpPr txBox="1"/>
            <p:nvPr/>
          </p:nvSpPr>
          <p:spPr>
            <a:xfrm>
              <a:off x="0" y="0"/>
              <a:ext cx="1053210" cy="16860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Hard Hitting</a:t>
              </a:r>
            </a:p>
          </p:txBody>
        </p:sp>
      </p:grpSp>
      <p:grpSp>
        <p:nvGrpSpPr>
          <p:cNvPr id="24" name="Group 24"/>
          <p:cNvGrpSpPr/>
          <p:nvPr/>
        </p:nvGrpSpPr>
        <p:grpSpPr>
          <a:xfrm>
            <a:off x="11189540" y="1749048"/>
            <a:ext cx="3086100" cy="625840"/>
            <a:chOff x="0" y="-11"/>
            <a:chExt cx="812800" cy="164830"/>
          </a:xfrm>
        </p:grpSpPr>
        <p:sp>
          <p:nvSpPr>
            <p:cNvPr id="25" name="Freeform 25"/>
            <p:cNvSpPr/>
            <p:nvPr/>
          </p:nvSpPr>
          <p:spPr>
            <a:xfrm>
              <a:off x="0" y="0"/>
              <a:ext cx="812800" cy="164819"/>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6" name="TextBox 26"/>
            <p:cNvSpPr txBox="1"/>
            <p:nvPr/>
          </p:nvSpPr>
          <p:spPr>
            <a:xfrm>
              <a:off x="0" y="-11"/>
              <a:ext cx="812800" cy="164830"/>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Table</a:t>
              </a:r>
            </a:p>
          </p:txBody>
        </p:sp>
      </p:grpSp>
      <p:sp>
        <p:nvSpPr>
          <p:cNvPr id="27" name="TextBox 27"/>
          <p:cNvSpPr txBox="1"/>
          <p:nvPr/>
        </p:nvSpPr>
        <p:spPr>
          <a:xfrm>
            <a:off x="2621700" y="639209"/>
            <a:ext cx="8450971" cy="1008247"/>
          </a:xfrm>
          <a:prstGeom prst="rect">
            <a:avLst/>
          </a:prstGeom>
        </p:spPr>
        <p:txBody>
          <a:bodyPr lIns="0" tIns="0" rIns="0" bIns="0" rtlCol="0" anchor="t">
            <a:spAutoFit/>
          </a:bodyPr>
          <a:lstStyle/>
          <a:p>
            <a:pPr algn="ctr">
              <a:lnSpc>
                <a:spcPts val="8056"/>
              </a:lnSpc>
            </a:pPr>
            <a:r>
              <a:rPr lang="en-US" sz="6445" spc="186" dirty="0">
                <a:solidFill>
                  <a:srgbClr val="797A1D"/>
                </a:solidFill>
                <a:latin typeface="Georgia Pro Bold"/>
              </a:rPr>
              <a:t>Batters Type 3</a:t>
            </a:r>
          </a:p>
        </p:txBody>
      </p:sp>
      <p:sp>
        <p:nvSpPr>
          <p:cNvPr id="28" name="Freeform 22">
            <a:extLst>
              <a:ext uri="{FF2B5EF4-FFF2-40B4-BE49-F238E27FC236}">
                <a16:creationId xmlns:a16="http://schemas.microsoft.com/office/drawing/2014/main" id="{E89F5D65-B527-FBC0-A4C4-B7E766A4A13E}"/>
              </a:ext>
            </a:extLst>
          </p:cNvPr>
          <p:cNvSpPr/>
          <p:nvPr/>
        </p:nvSpPr>
        <p:spPr>
          <a:xfrm>
            <a:off x="6601944" y="2922764"/>
            <a:ext cx="3086100" cy="625798"/>
          </a:xfrm>
          <a:custGeom>
            <a:avLst/>
            <a:gdLst/>
            <a:ahLst/>
            <a:cxnLst/>
            <a:rect l="l" t="t" r="r" b="b"/>
            <a:pathLst>
              <a:path w="812800" h="164819">
                <a:moveTo>
                  <a:pt x="82410" y="0"/>
                </a:moveTo>
                <a:lnTo>
                  <a:pt x="730390" y="0"/>
                </a:lnTo>
                <a:cubicBezTo>
                  <a:pt x="752247" y="0"/>
                  <a:pt x="773208" y="8682"/>
                  <a:pt x="788663" y="24137"/>
                </a:cubicBezTo>
                <a:cubicBezTo>
                  <a:pt x="804118" y="39592"/>
                  <a:pt x="812800" y="60553"/>
                  <a:pt x="812800" y="82410"/>
                </a:cubicBezTo>
                <a:lnTo>
                  <a:pt x="812800" y="82410"/>
                </a:lnTo>
                <a:cubicBezTo>
                  <a:pt x="812800" y="104266"/>
                  <a:pt x="804118" y="125227"/>
                  <a:pt x="788663" y="140682"/>
                </a:cubicBezTo>
                <a:cubicBezTo>
                  <a:pt x="773208" y="156137"/>
                  <a:pt x="752247" y="164819"/>
                  <a:pt x="730390" y="164819"/>
                </a:cubicBezTo>
                <a:lnTo>
                  <a:pt x="82410" y="164819"/>
                </a:lnTo>
                <a:cubicBezTo>
                  <a:pt x="60553" y="164819"/>
                  <a:pt x="39592" y="156137"/>
                  <a:pt x="24137" y="140682"/>
                </a:cubicBezTo>
                <a:cubicBezTo>
                  <a:pt x="8682" y="125227"/>
                  <a:pt x="0" y="104266"/>
                  <a:pt x="0" y="82410"/>
                </a:cubicBezTo>
                <a:lnTo>
                  <a:pt x="0" y="82410"/>
                </a:lnTo>
                <a:cubicBezTo>
                  <a:pt x="0" y="60553"/>
                  <a:pt x="8682" y="39592"/>
                  <a:pt x="24137" y="24137"/>
                </a:cubicBezTo>
                <a:cubicBezTo>
                  <a:pt x="39592" y="8682"/>
                  <a:pt x="60553" y="0"/>
                  <a:pt x="82410" y="0"/>
                </a:cubicBezTo>
                <a:close/>
              </a:path>
            </a:pathLst>
          </a:custGeom>
          <a:solidFill>
            <a:srgbClr val="797A1D"/>
          </a:solidFill>
        </p:spPr>
      </p:sp>
      <p:sp>
        <p:nvSpPr>
          <p:cNvPr id="29" name="TextBox 23">
            <a:extLst>
              <a:ext uri="{FF2B5EF4-FFF2-40B4-BE49-F238E27FC236}">
                <a16:creationId xmlns:a16="http://schemas.microsoft.com/office/drawing/2014/main" id="{FA9D1145-B0E8-8D7B-5B64-A31C68C18372}"/>
              </a:ext>
            </a:extLst>
          </p:cNvPr>
          <p:cNvSpPr txBox="1"/>
          <p:nvPr/>
        </p:nvSpPr>
        <p:spPr>
          <a:xfrm>
            <a:off x="6601944" y="2908408"/>
            <a:ext cx="3086100" cy="640154"/>
          </a:xfrm>
          <a:prstGeom prst="rect">
            <a:avLst/>
          </a:prstGeom>
        </p:spPr>
        <p:txBody>
          <a:bodyPr lIns="50800" tIns="50800" rIns="50800" bIns="50800" rtlCol="0" anchor="ctr"/>
          <a:lstStyle/>
          <a:p>
            <a:pPr algn="ctr">
              <a:lnSpc>
                <a:spcPts val="3919"/>
              </a:lnSpc>
            </a:pPr>
            <a:r>
              <a:rPr lang="en-US" sz="2799" dirty="0">
                <a:solidFill>
                  <a:srgbClr val="FFFFF1"/>
                </a:solidFill>
                <a:latin typeface="Cagliostro Bold"/>
              </a:rPr>
              <a:t>Chart</a:t>
            </a:r>
          </a:p>
        </p:txBody>
      </p:sp>
      <p:sp>
        <p:nvSpPr>
          <p:cNvPr id="35" name="Rectangle: Rounded Corners 34">
            <a:extLst>
              <a:ext uri="{FF2B5EF4-FFF2-40B4-BE49-F238E27FC236}">
                <a16:creationId xmlns:a16="http://schemas.microsoft.com/office/drawing/2014/main" id="{28F03051-0A0C-EA1E-46E8-5ED358B38E60}"/>
              </a:ext>
            </a:extLst>
          </p:cNvPr>
          <p:cNvSpPr/>
          <p:nvPr/>
        </p:nvSpPr>
        <p:spPr>
          <a:xfrm>
            <a:off x="11112065" y="2961212"/>
            <a:ext cx="6342963" cy="587350"/>
          </a:xfrm>
          <a:prstGeom prst="roundRect">
            <a:avLst>
              <a:gd name="adj" fmla="val 46799"/>
            </a:avLst>
          </a:prstGeom>
          <a:solidFill>
            <a:srgbClr val="797A1D"/>
          </a:solidFill>
          <a:ln>
            <a:solidFill>
              <a:srgbClr val="797A1D"/>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20" name="Table 20"/>
          <p:cNvGraphicFramePr>
            <a:graphicFrameLocks noGrp="1"/>
          </p:cNvGraphicFramePr>
          <p:nvPr>
            <p:extLst>
              <p:ext uri="{D42A27DB-BD31-4B8C-83A1-F6EECF244321}">
                <p14:modId xmlns:p14="http://schemas.microsoft.com/office/powerpoint/2010/main" val="192595268"/>
              </p:ext>
            </p:extLst>
          </p:nvPr>
        </p:nvGraphicFramePr>
        <p:xfrm>
          <a:off x="11072671" y="2702827"/>
          <a:ext cx="6382357" cy="6683554"/>
        </p:xfrm>
        <a:graphic>
          <a:graphicData uri="http://schemas.openxmlformats.org/drawingml/2006/table">
            <a:tbl>
              <a:tblPr>
                <a:tableStyleId>{2D5ABB26-0587-4C30-8999-92F81FD0307C}</a:tableStyleId>
              </a:tblPr>
              <a:tblGrid>
                <a:gridCol w="1920101">
                  <a:extLst>
                    <a:ext uri="{9D8B030D-6E8A-4147-A177-3AD203B41FA5}">
                      <a16:colId xmlns:a16="http://schemas.microsoft.com/office/drawing/2014/main" val="20000"/>
                    </a:ext>
                  </a:extLst>
                </a:gridCol>
                <a:gridCol w="1119948">
                  <a:extLst>
                    <a:ext uri="{9D8B030D-6E8A-4147-A177-3AD203B41FA5}">
                      <a16:colId xmlns:a16="http://schemas.microsoft.com/office/drawing/2014/main" val="20001"/>
                    </a:ext>
                  </a:extLst>
                </a:gridCol>
                <a:gridCol w="1130868">
                  <a:extLst>
                    <a:ext uri="{9D8B030D-6E8A-4147-A177-3AD203B41FA5}">
                      <a16:colId xmlns:a16="http://schemas.microsoft.com/office/drawing/2014/main" val="20002"/>
                    </a:ext>
                  </a:extLst>
                </a:gridCol>
                <a:gridCol w="1105720">
                  <a:extLst>
                    <a:ext uri="{9D8B030D-6E8A-4147-A177-3AD203B41FA5}">
                      <a16:colId xmlns:a16="http://schemas.microsoft.com/office/drawing/2014/main" val="20003"/>
                    </a:ext>
                  </a:extLst>
                </a:gridCol>
                <a:gridCol w="1105720">
                  <a:extLst>
                    <a:ext uri="{9D8B030D-6E8A-4147-A177-3AD203B41FA5}">
                      <a16:colId xmlns:a16="http://schemas.microsoft.com/office/drawing/2014/main" val="20004"/>
                    </a:ext>
                  </a:extLst>
                </a:gridCol>
              </a:tblGrid>
              <a:tr h="1091834">
                <a:tc>
                  <a:txBody>
                    <a:bodyPr/>
                    <a:lstStyle/>
                    <a:p>
                      <a:pPr algn="ctr">
                        <a:lnSpc>
                          <a:spcPts val="2100"/>
                        </a:lnSpc>
                        <a:defRPr/>
                      </a:pPr>
                      <a:r>
                        <a:rPr lang="en-US" sz="1500" dirty="0">
                          <a:solidFill>
                            <a:schemeClr val="bg1"/>
                          </a:solidFill>
                        </a:rPr>
                        <a:t>Batsman Name</a:t>
                      </a:r>
                      <a:endParaRPr lang="en-US" sz="1100" dirty="0">
                        <a:solidFill>
                          <a:schemeClr val="bg1"/>
                        </a:solidFill>
                      </a:endParaRPr>
                    </a:p>
                  </a:txBody>
                  <a:tcPr marL="38100" marR="38100" marT="38100" marB="38100" anchor="ctr"/>
                </a:tc>
                <a:tc>
                  <a:txBody>
                    <a:bodyPr/>
                    <a:lstStyle/>
                    <a:p>
                      <a:pPr algn="ctr">
                        <a:lnSpc>
                          <a:spcPts val="2100"/>
                        </a:lnSpc>
                        <a:defRPr/>
                      </a:pPr>
                      <a:r>
                        <a:rPr lang="en-US" sz="1500" dirty="0">
                          <a:solidFill>
                            <a:schemeClr val="bg1"/>
                          </a:solidFill>
                        </a:rPr>
                        <a:t>Seasons</a:t>
                      </a:r>
                      <a:endParaRPr lang="en-US" sz="1100" dirty="0">
                        <a:solidFill>
                          <a:schemeClr val="bg1"/>
                        </a:solidFill>
                      </a:endParaRPr>
                    </a:p>
                    <a:p>
                      <a:pPr algn="ctr">
                        <a:lnSpc>
                          <a:spcPts val="2100"/>
                        </a:lnSpc>
                      </a:pPr>
                      <a:r>
                        <a:rPr lang="en-US" sz="1500" dirty="0">
                          <a:solidFill>
                            <a:schemeClr val="bg1"/>
                          </a:solidFill>
                        </a:rPr>
                        <a:t>Played</a:t>
                      </a:r>
                      <a:endParaRPr lang="en-US" sz="1500" dirty="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Boundary</a:t>
                      </a:r>
                      <a:endParaRPr lang="en-US" sz="1100" dirty="0">
                        <a:solidFill>
                          <a:schemeClr val="bg1"/>
                        </a:solidFill>
                      </a:endParaRPr>
                    </a:p>
                    <a:p>
                      <a:pPr algn="ctr">
                        <a:lnSpc>
                          <a:spcPts val="2100"/>
                        </a:lnSpc>
                      </a:pPr>
                      <a:r>
                        <a:rPr lang="en-US" sz="1500" dirty="0">
                          <a:solidFill>
                            <a:schemeClr val="bg1"/>
                          </a:solidFill>
                        </a:rPr>
                        <a:t>Runs</a:t>
                      </a:r>
                      <a:endParaRPr lang="en-US" sz="1500" dirty="0">
                        <a:solidFill>
                          <a:schemeClr val="bg1"/>
                        </a:solidFill>
                        <a:latin typeface="Cagliostro Bold"/>
                      </a:endParaRPr>
                    </a:p>
                  </a:txBody>
                  <a:tcPr marL="38100" marR="38100" marT="38100" marB="38100" anchor="ctr"/>
                </a:tc>
                <a:tc>
                  <a:txBody>
                    <a:bodyPr/>
                    <a:lstStyle/>
                    <a:p>
                      <a:pPr algn="ctr">
                        <a:lnSpc>
                          <a:spcPts val="2100"/>
                        </a:lnSpc>
                        <a:defRPr/>
                      </a:pPr>
                      <a:r>
                        <a:rPr lang="en-US" sz="1500" dirty="0">
                          <a:solidFill>
                            <a:schemeClr val="bg1"/>
                          </a:solidFill>
                        </a:rPr>
                        <a:t>Total</a:t>
                      </a:r>
                      <a:endParaRPr lang="en-US" sz="1100" dirty="0">
                        <a:solidFill>
                          <a:schemeClr val="bg1"/>
                        </a:solidFill>
                      </a:endParaRPr>
                    </a:p>
                    <a:p>
                      <a:pPr algn="ctr">
                        <a:lnSpc>
                          <a:spcPts val="2100"/>
                        </a:lnSpc>
                      </a:pPr>
                      <a:r>
                        <a:rPr lang="en-US" sz="1500" dirty="0">
                          <a:solidFill>
                            <a:schemeClr val="bg1"/>
                          </a:solidFill>
                        </a:rPr>
                        <a:t>Runs</a:t>
                      </a:r>
                      <a:endParaRPr lang="en-US" sz="1500" dirty="0">
                        <a:solidFill>
                          <a:schemeClr val="bg1"/>
                        </a:solidFill>
                        <a:latin typeface="Cagliostro"/>
                      </a:endParaRPr>
                    </a:p>
                  </a:txBody>
                  <a:tcPr marL="38100" marR="38100" marT="38100" marB="38100" anchor="ctr"/>
                </a:tc>
                <a:tc>
                  <a:txBody>
                    <a:bodyPr/>
                    <a:lstStyle/>
                    <a:p>
                      <a:pPr algn="ctr">
                        <a:lnSpc>
                          <a:spcPts val="2100"/>
                        </a:lnSpc>
                        <a:defRPr/>
                      </a:pPr>
                      <a:r>
                        <a:rPr lang="en-US" sz="1500" dirty="0">
                          <a:solidFill>
                            <a:schemeClr val="bg1"/>
                          </a:solidFill>
                        </a:rPr>
                        <a:t>Boundary Percentage</a:t>
                      </a:r>
                      <a:endParaRPr lang="en-US" sz="1100" dirty="0">
                        <a:solidFill>
                          <a:schemeClr val="bg1"/>
                        </a:solidFill>
                      </a:endParaRPr>
                    </a:p>
                  </a:txBody>
                  <a:tcPr marL="38100" marR="38100" marT="38100" marB="38100" anchor="ctr"/>
                </a:tc>
                <a:extLst>
                  <a:ext uri="{0D108BD9-81ED-4DB2-BD59-A6C34878D82A}">
                    <a16:rowId xmlns:a16="http://schemas.microsoft.com/office/drawing/2014/main" val="10000"/>
                  </a:ext>
                </a:extLst>
              </a:tr>
              <a:tr h="559172">
                <a:tc>
                  <a:txBody>
                    <a:bodyPr/>
                    <a:lstStyle/>
                    <a:p>
                      <a:pPr algn="ctr">
                        <a:lnSpc>
                          <a:spcPts val="2100"/>
                        </a:lnSpc>
                        <a:defRPr/>
                      </a:pPr>
                      <a:r>
                        <a:rPr lang="en-US" sz="1500">
                          <a:solidFill>
                            <a:srgbClr val="000000"/>
                          </a:solidFill>
                        </a:rPr>
                        <a:t>SP Narine</a:t>
                      </a:r>
                      <a:endParaRPr lang="en-US" sz="1100"/>
                    </a:p>
                  </a:txBody>
                  <a:tcPr marL="38100" marR="38100" marT="38100" marB="38100" anchor="ctr"/>
                </a:tc>
                <a:tc>
                  <a:txBody>
                    <a:bodyPr/>
                    <a:lstStyle/>
                    <a:p>
                      <a:pPr algn="ctr">
                        <a:lnSpc>
                          <a:spcPts val="2100"/>
                        </a:lnSpc>
                        <a:defRPr/>
                      </a:pPr>
                      <a:r>
                        <a:rPr lang="en-US" sz="1500">
                          <a:solidFill>
                            <a:srgbClr val="000000"/>
                          </a:solidFill>
                        </a:rPr>
                        <a:t>9</a:t>
                      </a:r>
                      <a:endParaRPr lang="en-US" sz="1100"/>
                    </a:p>
                  </a:txBody>
                  <a:tcPr marL="38100" marR="38100" marT="38100" marB="38100" anchor="ctr"/>
                </a:tc>
                <a:tc>
                  <a:txBody>
                    <a:bodyPr/>
                    <a:lstStyle/>
                    <a:p>
                      <a:pPr algn="ctr">
                        <a:lnSpc>
                          <a:spcPts val="2100"/>
                        </a:lnSpc>
                        <a:defRPr/>
                      </a:pPr>
                      <a:r>
                        <a:rPr lang="en-US" sz="1500">
                          <a:solidFill>
                            <a:srgbClr val="000000"/>
                          </a:solidFill>
                        </a:rPr>
                        <a:t>724</a:t>
                      </a:r>
                      <a:endParaRPr lang="en-US" sz="1100"/>
                    </a:p>
                  </a:txBody>
                  <a:tcPr marL="38100" marR="38100" marT="38100" marB="38100" anchor="ctr"/>
                </a:tc>
                <a:tc>
                  <a:txBody>
                    <a:bodyPr/>
                    <a:lstStyle/>
                    <a:p>
                      <a:pPr algn="ctr">
                        <a:lnSpc>
                          <a:spcPts val="2100"/>
                        </a:lnSpc>
                        <a:defRPr/>
                      </a:pPr>
                      <a:r>
                        <a:rPr lang="en-US" sz="1500">
                          <a:solidFill>
                            <a:srgbClr val="000000"/>
                          </a:solidFill>
                        </a:rPr>
                        <a:t>892</a:t>
                      </a:r>
                      <a:endParaRPr lang="en-US" sz="1100"/>
                    </a:p>
                  </a:txBody>
                  <a:tcPr marL="38100" marR="38100" marT="38100" marB="38100" anchor="ctr"/>
                </a:tc>
                <a:tc>
                  <a:txBody>
                    <a:bodyPr/>
                    <a:lstStyle/>
                    <a:p>
                      <a:pPr algn="ctr">
                        <a:lnSpc>
                          <a:spcPts val="2100"/>
                        </a:lnSpc>
                        <a:defRPr/>
                      </a:pPr>
                      <a:r>
                        <a:rPr lang="en-US" sz="1500">
                          <a:solidFill>
                            <a:srgbClr val="000000"/>
                          </a:solidFill>
                        </a:rPr>
                        <a:t>81.17</a:t>
                      </a:r>
                      <a:endParaRPr lang="en-US" sz="1100"/>
                    </a:p>
                  </a:txBody>
                  <a:tcPr marL="38100" marR="38100" marT="38100" marB="38100" anchor="ctr"/>
                </a:tc>
                <a:extLst>
                  <a:ext uri="{0D108BD9-81ED-4DB2-BD59-A6C34878D82A}">
                    <a16:rowId xmlns:a16="http://schemas.microsoft.com/office/drawing/2014/main" val="10001"/>
                  </a:ext>
                </a:extLst>
              </a:tr>
              <a:tr h="559172">
                <a:tc>
                  <a:txBody>
                    <a:bodyPr/>
                    <a:lstStyle/>
                    <a:p>
                      <a:pPr algn="ctr">
                        <a:lnSpc>
                          <a:spcPts val="2100"/>
                        </a:lnSpc>
                        <a:defRPr/>
                      </a:pPr>
                      <a:r>
                        <a:rPr lang="en-US" sz="1500">
                          <a:solidFill>
                            <a:srgbClr val="000000"/>
                          </a:solidFill>
                        </a:rPr>
                        <a:t>AD Russell</a:t>
                      </a:r>
                      <a:endParaRPr lang="en-US" sz="1100"/>
                    </a:p>
                  </a:txBody>
                  <a:tcPr marL="38100" marR="38100" marT="38100" marB="38100" anchor="ctr"/>
                </a:tc>
                <a:tc>
                  <a:txBody>
                    <a:bodyPr/>
                    <a:lstStyle/>
                    <a:p>
                      <a:pPr algn="ctr">
                        <a:lnSpc>
                          <a:spcPts val="2100"/>
                        </a:lnSpc>
                        <a:defRPr/>
                      </a:pPr>
                      <a:r>
                        <a:rPr lang="en-US" sz="1500">
                          <a:solidFill>
                            <a:srgbClr val="000000"/>
                          </a:solidFill>
                        </a:rPr>
                        <a:t>8</a:t>
                      </a:r>
                      <a:endParaRPr lang="en-US" sz="1100"/>
                    </a:p>
                  </a:txBody>
                  <a:tcPr marL="38100" marR="38100" marT="38100" marB="38100" anchor="ctr"/>
                </a:tc>
                <a:tc>
                  <a:txBody>
                    <a:bodyPr/>
                    <a:lstStyle/>
                    <a:p>
                      <a:pPr algn="ctr">
                        <a:lnSpc>
                          <a:spcPts val="2100"/>
                        </a:lnSpc>
                        <a:defRPr/>
                      </a:pPr>
                      <a:r>
                        <a:rPr lang="en-US" sz="1500" dirty="0">
                          <a:solidFill>
                            <a:srgbClr val="000000"/>
                          </a:solidFill>
                        </a:rPr>
                        <a:t>1194</a:t>
                      </a:r>
                      <a:endParaRPr lang="en-US" sz="1100" dirty="0"/>
                    </a:p>
                  </a:txBody>
                  <a:tcPr marL="38100" marR="38100" marT="38100" marB="38100" anchor="ctr"/>
                </a:tc>
                <a:tc>
                  <a:txBody>
                    <a:bodyPr/>
                    <a:lstStyle/>
                    <a:p>
                      <a:pPr algn="ctr">
                        <a:lnSpc>
                          <a:spcPts val="2100"/>
                        </a:lnSpc>
                        <a:defRPr/>
                      </a:pPr>
                      <a:r>
                        <a:rPr lang="en-US" sz="1500">
                          <a:solidFill>
                            <a:srgbClr val="000000"/>
                          </a:solidFill>
                        </a:rPr>
                        <a:t>1517</a:t>
                      </a:r>
                      <a:endParaRPr lang="en-US" sz="1100"/>
                    </a:p>
                  </a:txBody>
                  <a:tcPr marL="38100" marR="38100" marT="38100" marB="38100" anchor="ctr"/>
                </a:tc>
                <a:tc>
                  <a:txBody>
                    <a:bodyPr/>
                    <a:lstStyle/>
                    <a:p>
                      <a:pPr algn="ctr">
                        <a:lnSpc>
                          <a:spcPts val="2100"/>
                        </a:lnSpc>
                        <a:defRPr/>
                      </a:pPr>
                      <a:r>
                        <a:rPr lang="en-US" sz="1500">
                          <a:solidFill>
                            <a:srgbClr val="000000"/>
                          </a:solidFill>
                        </a:rPr>
                        <a:t>78.71</a:t>
                      </a:r>
                      <a:endParaRPr lang="en-US" sz="1100"/>
                    </a:p>
                  </a:txBody>
                  <a:tcPr marL="38100" marR="38100" marT="38100" marB="38100" anchor="ctr"/>
                </a:tc>
                <a:extLst>
                  <a:ext uri="{0D108BD9-81ED-4DB2-BD59-A6C34878D82A}">
                    <a16:rowId xmlns:a16="http://schemas.microsoft.com/office/drawing/2014/main" val="10002"/>
                  </a:ext>
                </a:extLst>
              </a:tr>
              <a:tr h="559172">
                <a:tc>
                  <a:txBody>
                    <a:bodyPr/>
                    <a:lstStyle/>
                    <a:p>
                      <a:pPr algn="ctr">
                        <a:lnSpc>
                          <a:spcPts val="2100"/>
                        </a:lnSpc>
                        <a:defRPr/>
                      </a:pPr>
                      <a:r>
                        <a:rPr lang="en-US" sz="1500">
                          <a:solidFill>
                            <a:srgbClr val="000000"/>
                          </a:solidFill>
                        </a:rPr>
                        <a:t>CH Gayle</a:t>
                      </a:r>
                      <a:endParaRPr lang="en-US" sz="1100"/>
                    </a:p>
                  </a:txBody>
                  <a:tcPr marL="38100" marR="38100" marT="38100" marB="38100" anchor="ctr"/>
                </a:tc>
                <a:tc>
                  <a:txBody>
                    <a:bodyPr/>
                    <a:lstStyle/>
                    <a:p>
                      <a:pPr algn="ctr">
                        <a:lnSpc>
                          <a:spcPts val="2100"/>
                        </a:lnSpc>
                        <a:defRPr/>
                      </a:pPr>
                      <a:r>
                        <a:rPr lang="en-US" sz="1500">
                          <a:solidFill>
                            <a:srgbClr val="000000"/>
                          </a:solidFill>
                        </a:rPr>
                        <a:t>12</a:t>
                      </a:r>
                      <a:endParaRPr lang="en-US" sz="1100"/>
                    </a:p>
                  </a:txBody>
                  <a:tcPr marL="38100" marR="38100" marT="38100" marB="38100" anchor="ctr"/>
                </a:tc>
                <a:tc>
                  <a:txBody>
                    <a:bodyPr/>
                    <a:lstStyle/>
                    <a:p>
                      <a:pPr algn="ctr">
                        <a:lnSpc>
                          <a:spcPts val="2100"/>
                        </a:lnSpc>
                        <a:defRPr/>
                      </a:pPr>
                      <a:r>
                        <a:rPr lang="en-US" sz="1500">
                          <a:solidFill>
                            <a:srgbClr val="000000"/>
                          </a:solidFill>
                        </a:rPr>
                        <a:t>3630</a:t>
                      </a:r>
                      <a:endParaRPr lang="en-US" sz="1100"/>
                    </a:p>
                  </a:txBody>
                  <a:tcPr marL="38100" marR="38100" marT="38100" marB="38100" anchor="ctr"/>
                </a:tc>
                <a:tc>
                  <a:txBody>
                    <a:bodyPr/>
                    <a:lstStyle/>
                    <a:p>
                      <a:pPr algn="ctr">
                        <a:lnSpc>
                          <a:spcPts val="2100"/>
                        </a:lnSpc>
                        <a:defRPr/>
                      </a:pPr>
                      <a:r>
                        <a:rPr lang="en-US" sz="1500">
                          <a:solidFill>
                            <a:srgbClr val="000000"/>
                          </a:solidFill>
                        </a:rPr>
                        <a:t>4772</a:t>
                      </a:r>
                      <a:endParaRPr lang="en-US" sz="1100"/>
                    </a:p>
                  </a:txBody>
                  <a:tcPr marL="38100" marR="38100" marT="38100" marB="38100" anchor="ctr"/>
                </a:tc>
                <a:tc>
                  <a:txBody>
                    <a:bodyPr/>
                    <a:lstStyle/>
                    <a:p>
                      <a:pPr algn="ctr">
                        <a:lnSpc>
                          <a:spcPts val="2100"/>
                        </a:lnSpc>
                        <a:defRPr/>
                      </a:pPr>
                      <a:r>
                        <a:rPr lang="en-US" sz="1500">
                          <a:solidFill>
                            <a:srgbClr val="000000"/>
                          </a:solidFill>
                        </a:rPr>
                        <a:t>76.07</a:t>
                      </a:r>
                      <a:endParaRPr lang="en-US" sz="1100"/>
                    </a:p>
                  </a:txBody>
                  <a:tcPr marL="38100" marR="38100" marT="38100" marB="38100" anchor="ctr"/>
                </a:tc>
                <a:extLst>
                  <a:ext uri="{0D108BD9-81ED-4DB2-BD59-A6C34878D82A}">
                    <a16:rowId xmlns:a16="http://schemas.microsoft.com/office/drawing/2014/main" val="10003"/>
                  </a:ext>
                </a:extLst>
              </a:tr>
              <a:tr h="559172">
                <a:tc>
                  <a:txBody>
                    <a:bodyPr/>
                    <a:lstStyle/>
                    <a:p>
                      <a:pPr algn="ctr">
                        <a:lnSpc>
                          <a:spcPts val="2100"/>
                        </a:lnSpc>
                        <a:defRPr/>
                      </a:pPr>
                      <a:r>
                        <a:rPr lang="en-US" sz="1500">
                          <a:solidFill>
                            <a:srgbClr val="000000"/>
                          </a:solidFill>
                        </a:rPr>
                        <a:t>CR Brathwaite</a:t>
                      </a:r>
                      <a:endParaRPr lang="en-US" sz="1100"/>
                    </a:p>
                  </a:txBody>
                  <a:tcPr marL="38100" marR="38100" marT="38100" marB="38100" anchor="ctr"/>
                </a:tc>
                <a:tc>
                  <a:txBody>
                    <a:bodyPr/>
                    <a:lstStyle/>
                    <a:p>
                      <a:pPr algn="ctr">
                        <a:lnSpc>
                          <a:spcPts val="2100"/>
                        </a:lnSpc>
                        <a:defRPr/>
                      </a:pPr>
                      <a:r>
                        <a:rPr lang="en-US" sz="1500">
                          <a:solidFill>
                            <a:srgbClr val="000000"/>
                          </a:solidFill>
                        </a:rPr>
                        <a:t>4</a:t>
                      </a:r>
                      <a:endParaRPr lang="en-US" sz="1100"/>
                    </a:p>
                  </a:txBody>
                  <a:tcPr marL="38100" marR="38100" marT="38100" marB="38100" anchor="ctr"/>
                </a:tc>
                <a:tc>
                  <a:txBody>
                    <a:bodyPr/>
                    <a:lstStyle/>
                    <a:p>
                      <a:pPr algn="ctr">
                        <a:lnSpc>
                          <a:spcPts val="2100"/>
                        </a:lnSpc>
                        <a:defRPr/>
                      </a:pPr>
                      <a:r>
                        <a:rPr lang="en-US" sz="1500">
                          <a:solidFill>
                            <a:srgbClr val="000000"/>
                          </a:solidFill>
                        </a:rPr>
                        <a:t>136</a:t>
                      </a:r>
                      <a:endParaRPr lang="en-US" sz="1100"/>
                    </a:p>
                  </a:txBody>
                  <a:tcPr marL="38100" marR="38100" marT="38100" marB="38100" anchor="ctr"/>
                </a:tc>
                <a:tc>
                  <a:txBody>
                    <a:bodyPr/>
                    <a:lstStyle/>
                    <a:p>
                      <a:pPr algn="ctr">
                        <a:lnSpc>
                          <a:spcPts val="2100"/>
                        </a:lnSpc>
                        <a:defRPr/>
                      </a:pPr>
                      <a:r>
                        <a:rPr lang="en-US" sz="1500">
                          <a:solidFill>
                            <a:srgbClr val="000000"/>
                          </a:solidFill>
                        </a:rPr>
                        <a:t>181</a:t>
                      </a:r>
                      <a:endParaRPr lang="en-US" sz="1100"/>
                    </a:p>
                  </a:txBody>
                  <a:tcPr marL="38100" marR="38100" marT="38100" marB="38100" anchor="ctr"/>
                </a:tc>
                <a:tc>
                  <a:txBody>
                    <a:bodyPr/>
                    <a:lstStyle/>
                    <a:p>
                      <a:pPr algn="ctr">
                        <a:lnSpc>
                          <a:spcPts val="2100"/>
                        </a:lnSpc>
                        <a:defRPr/>
                      </a:pPr>
                      <a:r>
                        <a:rPr lang="en-US" sz="1500">
                          <a:solidFill>
                            <a:srgbClr val="000000"/>
                          </a:solidFill>
                        </a:rPr>
                        <a:t>75.14</a:t>
                      </a:r>
                      <a:endParaRPr lang="en-US" sz="1100"/>
                    </a:p>
                  </a:txBody>
                  <a:tcPr marL="38100" marR="38100" marT="38100" marB="38100" anchor="ctr"/>
                </a:tc>
                <a:extLst>
                  <a:ext uri="{0D108BD9-81ED-4DB2-BD59-A6C34878D82A}">
                    <a16:rowId xmlns:a16="http://schemas.microsoft.com/office/drawing/2014/main" val="10004"/>
                  </a:ext>
                </a:extLst>
              </a:tr>
              <a:tr h="559172">
                <a:tc>
                  <a:txBody>
                    <a:bodyPr/>
                    <a:lstStyle/>
                    <a:p>
                      <a:pPr algn="ctr">
                        <a:lnSpc>
                          <a:spcPts val="2100"/>
                        </a:lnSpc>
                        <a:defRPr/>
                      </a:pPr>
                      <a:r>
                        <a:rPr lang="en-US" sz="1500">
                          <a:solidFill>
                            <a:srgbClr val="000000"/>
                          </a:solidFill>
                        </a:rPr>
                        <a:t>ST Jayasuriya</a:t>
                      </a:r>
                      <a:endParaRPr lang="en-US" sz="1100"/>
                    </a:p>
                  </a:txBody>
                  <a:tcPr marL="38100" marR="38100" marT="38100" marB="38100" anchor="ctr"/>
                </a:tc>
                <a:tc>
                  <a:txBody>
                    <a:bodyPr/>
                    <a:lstStyle/>
                    <a:p>
                      <a:pPr algn="ctr">
                        <a:lnSpc>
                          <a:spcPts val="2100"/>
                        </a:lnSpc>
                        <a:defRPr/>
                      </a:pPr>
                      <a:r>
                        <a:rPr lang="en-US" sz="1500">
                          <a:solidFill>
                            <a:srgbClr val="000000"/>
                          </a:solidFill>
                        </a:rPr>
                        <a:t>3</a:t>
                      </a:r>
                      <a:endParaRPr lang="en-US" sz="1100"/>
                    </a:p>
                  </a:txBody>
                  <a:tcPr marL="38100" marR="38100" marT="38100" marB="38100" anchor="ctr"/>
                </a:tc>
                <a:tc>
                  <a:txBody>
                    <a:bodyPr/>
                    <a:lstStyle/>
                    <a:p>
                      <a:pPr algn="ctr">
                        <a:lnSpc>
                          <a:spcPts val="2100"/>
                        </a:lnSpc>
                        <a:defRPr/>
                      </a:pPr>
                      <a:r>
                        <a:rPr lang="en-US" sz="1500">
                          <a:solidFill>
                            <a:srgbClr val="000000"/>
                          </a:solidFill>
                        </a:rPr>
                        <a:t>570</a:t>
                      </a:r>
                      <a:endParaRPr lang="en-US" sz="1100"/>
                    </a:p>
                  </a:txBody>
                  <a:tcPr marL="38100" marR="38100" marT="38100" marB="38100" anchor="ctr"/>
                </a:tc>
                <a:tc>
                  <a:txBody>
                    <a:bodyPr/>
                    <a:lstStyle/>
                    <a:p>
                      <a:pPr algn="ctr">
                        <a:lnSpc>
                          <a:spcPts val="2100"/>
                        </a:lnSpc>
                        <a:defRPr/>
                      </a:pPr>
                      <a:r>
                        <a:rPr lang="en-US" sz="1500">
                          <a:solidFill>
                            <a:srgbClr val="000000"/>
                          </a:solidFill>
                        </a:rPr>
                        <a:t>768</a:t>
                      </a:r>
                      <a:endParaRPr lang="en-US" sz="1100"/>
                    </a:p>
                  </a:txBody>
                  <a:tcPr marL="38100" marR="38100" marT="38100" marB="38100" anchor="ctr"/>
                </a:tc>
                <a:tc>
                  <a:txBody>
                    <a:bodyPr/>
                    <a:lstStyle/>
                    <a:p>
                      <a:pPr algn="ctr">
                        <a:lnSpc>
                          <a:spcPts val="2100"/>
                        </a:lnSpc>
                        <a:defRPr/>
                      </a:pPr>
                      <a:r>
                        <a:rPr lang="en-US" sz="1500">
                          <a:solidFill>
                            <a:srgbClr val="000000"/>
                          </a:solidFill>
                        </a:rPr>
                        <a:t>74.22</a:t>
                      </a:r>
                      <a:endParaRPr lang="en-US" sz="1100"/>
                    </a:p>
                  </a:txBody>
                  <a:tcPr marL="38100" marR="38100" marT="38100" marB="38100" anchor="ctr"/>
                </a:tc>
                <a:extLst>
                  <a:ext uri="{0D108BD9-81ED-4DB2-BD59-A6C34878D82A}">
                    <a16:rowId xmlns:a16="http://schemas.microsoft.com/office/drawing/2014/main" val="10005"/>
                  </a:ext>
                </a:extLst>
              </a:tr>
              <a:tr h="559172">
                <a:tc>
                  <a:txBody>
                    <a:bodyPr/>
                    <a:lstStyle/>
                    <a:p>
                      <a:pPr algn="ctr">
                        <a:lnSpc>
                          <a:spcPts val="2100"/>
                        </a:lnSpc>
                        <a:defRPr/>
                      </a:pPr>
                      <a:r>
                        <a:rPr lang="en-US" sz="1500">
                          <a:solidFill>
                            <a:srgbClr val="000000"/>
                          </a:solidFill>
                        </a:rPr>
                        <a:t>BCJ Cutting</a:t>
                      </a:r>
                      <a:endParaRPr lang="en-US" sz="1100"/>
                    </a:p>
                  </a:txBody>
                  <a:tcPr marL="38100" marR="38100" marT="38100" marB="38100" anchor="ctr"/>
                </a:tc>
                <a:tc>
                  <a:txBody>
                    <a:bodyPr/>
                    <a:lstStyle/>
                    <a:p>
                      <a:pPr algn="ctr">
                        <a:lnSpc>
                          <a:spcPts val="2100"/>
                        </a:lnSpc>
                        <a:defRPr/>
                      </a:pPr>
                      <a:r>
                        <a:rPr lang="en-US" sz="1500">
                          <a:solidFill>
                            <a:srgbClr val="000000"/>
                          </a:solidFill>
                        </a:rPr>
                        <a:t>5</a:t>
                      </a:r>
                      <a:endParaRPr lang="en-US" sz="1100"/>
                    </a:p>
                  </a:txBody>
                  <a:tcPr marL="38100" marR="38100" marT="38100" marB="38100" anchor="ctr"/>
                </a:tc>
                <a:tc>
                  <a:txBody>
                    <a:bodyPr/>
                    <a:lstStyle/>
                    <a:p>
                      <a:pPr algn="ctr">
                        <a:lnSpc>
                          <a:spcPts val="2100"/>
                        </a:lnSpc>
                        <a:defRPr/>
                      </a:pPr>
                      <a:r>
                        <a:rPr lang="en-US" sz="1500">
                          <a:solidFill>
                            <a:srgbClr val="000000"/>
                          </a:solidFill>
                        </a:rPr>
                        <a:t>174</a:t>
                      </a:r>
                      <a:endParaRPr lang="en-US" sz="1100"/>
                    </a:p>
                  </a:txBody>
                  <a:tcPr marL="38100" marR="38100" marT="38100" marB="38100" anchor="ctr"/>
                </a:tc>
                <a:tc>
                  <a:txBody>
                    <a:bodyPr/>
                    <a:lstStyle/>
                    <a:p>
                      <a:pPr algn="ctr">
                        <a:lnSpc>
                          <a:spcPts val="2100"/>
                        </a:lnSpc>
                        <a:defRPr/>
                      </a:pPr>
                      <a:r>
                        <a:rPr lang="en-US" sz="1500">
                          <a:solidFill>
                            <a:srgbClr val="000000"/>
                          </a:solidFill>
                        </a:rPr>
                        <a:t>238</a:t>
                      </a:r>
                      <a:endParaRPr lang="en-US" sz="1100"/>
                    </a:p>
                  </a:txBody>
                  <a:tcPr marL="38100" marR="38100" marT="38100" marB="38100" anchor="ctr"/>
                </a:tc>
                <a:tc>
                  <a:txBody>
                    <a:bodyPr/>
                    <a:lstStyle/>
                    <a:p>
                      <a:pPr algn="ctr">
                        <a:lnSpc>
                          <a:spcPts val="2100"/>
                        </a:lnSpc>
                        <a:defRPr/>
                      </a:pPr>
                      <a:r>
                        <a:rPr lang="en-US" sz="1500">
                          <a:solidFill>
                            <a:srgbClr val="000000"/>
                          </a:solidFill>
                        </a:rPr>
                        <a:t>73.11</a:t>
                      </a:r>
                      <a:endParaRPr lang="en-US" sz="1100"/>
                    </a:p>
                  </a:txBody>
                  <a:tcPr marL="38100" marR="38100" marT="38100" marB="38100" anchor="ctr"/>
                </a:tc>
                <a:extLst>
                  <a:ext uri="{0D108BD9-81ED-4DB2-BD59-A6C34878D82A}">
                    <a16:rowId xmlns:a16="http://schemas.microsoft.com/office/drawing/2014/main" val="10006"/>
                  </a:ext>
                </a:extLst>
              </a:tr>
              <a:tr h="559172">
                <a:tc>
                  <a:txBody>
                    <a:bodyPr/>
                    <a:lstStyle/>
                    <a:p>
                      <a:pPr algn="ctr">
                        <a:lnSpc>
                          <a:spcPts val="2100"/>
                        </a:lnSpc>
                        <a:defRPr/>
                      </a:pPr>
                      <a:r>
                        <a:rPr lang="en-US" sz="1500">
                          <a:solidFill>
                            <a:srgbClr val="000000"/>
                          </a:solidFill>
                        </a:rPr>
                        <a:t>MJ McClenaghan</a:t>
                      </a:r>
                      <a:endParaRPr lang="en-US" sz="1100"/>
                    </a:p>
                  </a:txBody>
                  <a:tcPr marL="38100" marR="38100" marT="38100" marB="38100" anchor="ctr"/>
                </a:tc>
                <a:tc>
                  <a:txBody>
                    <a:bodyPr/>
                    <a:lstStyle/>
                    <a:p>
                      <a:pPr algn="ctr">
                        <a:lnSpc>
                          <a:spcPts val="2100"/>
                        </a:lnSpc>
                        <a:defRPr/>
                      </a:pPr>
                      <a:r>
                        <a:rPr lang="en-US" sz="1500">
                          <a:solidFill>
                            <a:srgbClr val="000000"/>
                          </a:solidFill>
                        </a:rPr>
                        <a:t>5</a:t>
                      </a:r>
                      <a:endParaRPr lang="en-US" sz="1100"/>
                    </a:p>
                  </a:txBody>
                  <a:tcPr marL="38100" marR="38100" marT="38100" marB="38100" anchor="ctr"/>
                </a:tc>
                <a:tc>
                  <a:txBody>
                    <a:bodyPr/>
                    <a:lstStyle/>
                    <a:p>
                      <a:pPr algn="ctr">
                        <a:lnSpc>
                          <a:spcPts val="2100"/>
                        </a:lnSpc>
                        <a:defRPr/>
                      </a:pPr>
                      <a:r>
                        <a:rPr lang="en-US" sz="1500">
                          <a:solidFill>
                            <a:srgbClr val="000000"/>
                          </a:solidFill>
                        </a:rPr>
                        <a:t>62</a:t>
                      </a:r>
                      <a:endParaRPr lang="en-US" sz="1100"/>
                    </a:p>
                  </a:txBody>
                  <a:tcPr marL="38100" marR="38100" marT="38100" marB="38100" anchor="ctr"/>
                </a:tc>
                <a:tc>
                  <a:txBody>
                    <a:bodyPr/>
                    <a:lstStyle/>
                    <a:p>
                      <a:pPr algn="ctr">
                        <a:lnSpc>
                          <a:spcPts val="2100"/>
                        </a:lnSpc>
                        <a:defRPr/>
                      </a:pPr>
                      <a:r>
                        <a:rPr lang="en-US" sz="1500">
                          <a:solidFill>
                            <a:srgbClr val="000000"/>
                          </a:solidFill>
                        </a:rPr>
                        <a:t>85</a:t>
                      </a:r>
                      <a:endParaRPr lang="en-US" sz="1100"/>
                    </a:p>
                  </a:txBody>
                  <a:tcPr marL="38100" marR="38100" marT="38100" marB="38100" anchor="ctr"/>
                </a:tc>
                <a:tc>
                  <a:txBody>
                    <a:bodyPr/>
                    <a:lstStyle/>
                    <a:p>
                      <a:pPr algn="ctr">
                        <a:lnSpc>
                          <a:spcPts val="2100"/>
                        </a:lnSpc>
                        <a:defRPr/>
                      </a:pPr>
                      <a:r>
                        <a:rPr lang="en-US" sz="1500">
                          <a:solidFill>
                            <a:srgbClr val="000000"/>
                          </a:solidFill>
                        </a:rPr>
                        <a:t>72.94</a:t>
                      </a:r>
                      <a:endParaRPr lang="en-US" sz="1100"/>
                    </a:p>
                  </a:txBody>
                  <a:tcPr marL="38100" marR="38100" marT="38100" marB="38100" anchor="ctr"/>
                </a:tc>
                <a:extLst>
                  <a:ext uri="{0D108BD9-81ED-4DB2-BD59-A6C34878D82A}">
                    <a16:rowId xmlns:a16="http://schemas.microsoft.com/office/drawing/2014/main" val="10007"/>
                  </a:ext>
                </a:extLst>
              </a:tr>
              <a:tr h="559172">
                <a:tc>
                  <a:txBody>
                    <a:bodyPr/>
                    <a:lstStyle/>
                    <a:p>
                      <a:pPr algn="ctr">
                        <a:lnSpc>
                          <a:spcPts val="2100"/>
                        </a:lnSpc>
                        <a:defRPr/>
                      </a:pPr>
                      <a:r>
                        <a:rPr lang="en-US" sz="1500">
                          <a:solidFill>
                            <a:srgbClr val="000000"/>
                          </a:solidFill>
                        </a:rPr>
                        <a:t>AC Gilchrist</a:t>
                      </a:r>
                      <a:endParaRPr lang="en-US" sz="1100"/>
                    </a:p>
                  </a:txBody>
                  <a:tcPr marL="38100" marR="38100" marT="38100" marB="38100" anchor="ctr"/>
                </a:tc>
                <a:tc>
                  <a:txBody>
                    <a:bodyPr/>
                    <a:lstStyle/>
                    <a:p>
                      <a:pPr algn="ctr">
                        <a:lnSpc>
                          <a:spcPts val="2100"/>
                        </a:lnSpc>
                        <a:defRPr/>
                      </a:pPr>
                      <a:r>
                        <a:rPr lang="en-US" sz="1500">
                          <a:solidFill>
                            <a:srgbClr val="000000"/>
                          </a:solidFill>
                        </a:rPr>
                        <a:t>6</a:t>
                      </a:r>
                      <a:endParaRPr lang="en-US" sz="1100"/>
                    </a:p>
                  </a:txBody>
                  <a:tcPr marL="38100" marR="38100" marT="38100" marB="38100" anchor="ctr"/>
                </a:tc>
                <a:tc>
                  <a:txBody>
                    <a:bodyPr/>
                    <a:lstStyle/>
                    <a:p>
                      <a:pPr algn="ctr">
                        <a:lnSpc>
                          <a:spcPts val="2100"/>
                        </a:lnSpc>
                        <a:defRPr/>
                      </a:pPr>
                      <a:r>
                        <a:rPr lang="en-US" sz="1500">
                          <a:solidFill>
                            <a:srgbClr val="000000"/>
                          </a:solidFill>
                        </a:rPr>
                        <a:t>1508</a:t>
                      </a:r>
                      <a:endParaRPr lang="en-US" sz="1100"/>
                    </a:p>
                  </a:txBody>
                  <a:tcPr marL="38100" marR="38100" marT="38100" marB="38100" anchor="ctr"/>
                </a:tc>
                <a:tc>
                  <a:txBody>
                    <a:bodyPr/>
                    <a:lstStyle/>
                    <a:p>
                      <a:pPr algn="ctr">
                        <a:lnSpc>
                          <a:spcPts val="2100"/>
                        </a:lnSpc>
                        <a:defRPr/>
                      </a:pPr>
                      <a:r>
                        <a:rPr lang="en-US" sz="1500">
                          <a:solidFill>
                            <a:srgbClr val="000000"/>
                          </a:solidFill>
                        </a:rPr>
                        <a:t>2069</a:t>
                      </a:r>
                      <a:endParaRPr lang="en-US" sz="1100"/>
                    </a:p>
                  </a:txBody>
                  <a:tcPr marL="38100" marR="38100" marT="38100" marB="38100" anchor="ctr"/>
                </a:tc>
                <a:tc>
                  <a:txBody>
                    <a:bodyPr/>
                    <a:lstStyle/>
                    <a:p>
                      <a:pPr algn="ctr">
                        <a:lnSpc>
                          <a:spcPts val="2100"/>
                        </a:lnSpc>
                        <a:defRPr/>
                      </a:pPr>
                      <a:r>
                        <a:rPr lang="en-US" sz="1500">
                          <a:solidFill>
                            <a:srgbClr val="000000"/>
                          </a:solidFill>
                        </a:rPr>
                        <a:t>72.89</a:t>
                      </a:r>
                      <a:endParaRPr lang="en-US" sz="1100"/>
                    </a:p>
                  </a:txBody>
                  <a:tcPr marL="38100" marR="38100" marT="38100" marB="38100" anchor="ctr"/>
                </a:tc>
                <a:extLst>
                  <a:ext uri="{0D108BD9-81ED-4DB2-BD59-A6C34878D82A}">
                    <a16:rowId xmlns:a16="http://schemas.microsoft.com/office/drawing/2014/main" val="10008"/>
                  </a:ext>
                </a:extLst>
              </a:tr>
              <a:tr h="559172">
                <a:tc>
                  <a:txBody>
                    <a:bodyPr/>
                    <a:lstStyle/>
                    <a:p>
                      <a:pPr algn="ctr">
                        <a:lnSpc>
                          <a:spcPts val="2100"/>
                        </a:lnSpc>
                        <a:defRPr/>
                      </a:pPr>
                      <a:r>
                        <a:rPr lang="en-US" sz="1500">
                          <a:solidFill>
                            <a:srgbClr val="000000"/>
                          </a:solidFill>
                        </a:rPr>
                        <a:t>Mujeeb Ur Rahman</a:t>
                      </a:r>
                      <a:endParaRPr lang="en-US" sz="1100"/>
                    </a:p>
                  </a:txBody>
                  <a:tcPr marL="38100" marR="38100" marT="38100" marB="38100" anchor="ctr"/>
                </a:tc>
                <a:tc>
                  <a:txBody>
                    <a:bodyPr/>
                    <a:lstStyle/>
                    <a:p>
                      <a:pPr algn="ctr">
                        <a:lnSpc>
                          <a:spcPts val="2100"/>
                        </a:lnSpc>
                        <a:defRPr/>
                      </a:pPr>
                      <a:r>
                        <a:rPr lang="en-US" sz="1500">
                          <a:solidFill>
                            <a:srgbClr val="000000"/>
                          </a:solidFill>
                        </a:rPr>
                        <a:t>3</a:t>
                      </a:r>
                      <a:endParaRPr lang="en-US" sz="1100"/>
                    </a:p>
                  </a:txBody>
                  <a:tcPr marL="38100" marR="38100" marT="38100" marB="38100" anchor="ctr"/>
                </a:tc>
                <a:tc>
                  <a:txBody>
                    <a:bodyPr/>
                    <a:lstStyle/>
                    <a:p>
                      <a:pPr algn="ctr">
                        <a:lnSpc>
                          <a:spcPts val="2100"/>
                        </a:lnSpc>
                        <a:defRPr/>
                      </a:pPr>
                      <a:r>
                        <a:rPr lang="en-US" sz="1500">
                          <a:solidFill>
                            <a:srgbClr val="000000"/>
                          </a:solidFill>
                        </a:rPr>
                        <a:t>8</a:t>
                      </a:r>
                      <a:endParaRPr lang="en-US" sz="1100"/>
                    </a:p>
                  </a:txBody>
                  <a:tcPr marL="38100" marR="38100" marT="38100" marB="38100" anchor="ctr"/>
                </a:tc>
                <a:tc>
                  <a:txBody>
                    <a:bodyPr/>
                    <a:lstStyle/>
                    <a:p>
                      <a:pPr algn="ctr">
                        <a:lnSpc>
                          <a:spcPts val="2100"/>
                        </a:lnSpc>
                        <a:defRPr/>
                      </a:pPr>
                      <a:r>
                        <a:rPr lang="en-US" sz="1500">
                          <a:solidFill>
                            <a:srgbClr val="000000"/>
                          </a:solidFill>
                        </a:rPr>
                        <a:t>11</a:t>
                      </a:r>
                      <a:endParaRPr lang="en-US" sz="1100"/>
                    </a:p>
                  </a:txBody>
                  <a:tcPr marL="38100" marR="38100" marT="38100" marB="38100" anchor="ctr"/>
                </a:tc>
                <a:tc>
                  <a:txBody>
                    <a:bodyPr/>
                    <a:lstStyle/>
                    <a:p>
                      <a:pPr algn="ctr">
                        <a:lnSpc>
                          <a:spcPts val="2100"/>
                        </a:lnSpc>
                        <a:defRPr/>
                      </a:pPr>
                      <a:r>
                        <a:rPr lang="en-US" sz="1500">
                          <a:solidFill>
                            <a:srgbClr val="000000"/>
                          </a:solidFill>
                        </a:rPr>
                        <a:t>72.73</a:t>
                      </a:r>
                      <a:endParaRPr lang="en-US" sz="1100"/>
                    </a:p>
                  </a:txBody>
                  <a:tcPr marL="38100" marR="38100" marT="38100" marB="38100" anchor="ctr"/>
                </a:tc>
                <a:extLst>
                  <a:ext uri="{0D108BD9-81ED-4DB2-BD59-A6C34878D82A}">
                    <a16:rowId xmlns:a16="http://schemas.microsoft.com/office/drawing/2014/main" val="10009"/>
                  </a:ext>
                </a:extLst>
              </a:tr>
              <a:tr h="559172">
                <a:tc>
                  <a:txBody>
                    <a:bodyPr/>
                    <a:lstStyle/>
                    <a:p>
                      <a:pPr algn="ctr">
                        <a:lnSpc>
                          <a:spcPts val="2100"/>
                        </a:lnSpc>
                        <a:defRPr/>
                      </a:pPr>
                      <a:r>
                        <a:rPr lang="en-US" sz="1500">
                          <a:solidFill>
                            <a:srgbClr val="000000"/>
                          </a:solidFill>
                        </a:rPr>
                        <a:t>MS Gony</a:t>
                      </a:r>
                      <a:endParaRPr lang="en-US" sz="1100"/>
                    </a:p>
                  </a:txBody>
                  <a:tcPr marL="38100" marR="38100" marT="38100" marB="38100" anchor="ctr"/>
                </a:tc>
                <a:tc>
                  <a:txBody>
                    <a:bodyPr/>
                    <a:lstStyle/>
                    <a:p>
                      <a:pPr algn="ctr">
                        <a:lnSpc>
                          <a:spcPts val="2100"/>
                        </a:lnSpc>
                        <a:defRPr/>
                      </a:pPr>
                      <a:r>
                        <a:rPr lang="en-US" sz="1500">
                          <a:solidFill>
                            <a:srgbClr val="000000"/>
                          </a:solidFill>
                        </a:rPr>
                        <a:t>6</a:t>
                      </a:r>
                      <a:endParaRPr lang="en-US" sz="1100"/>
                    </a:p>
                  </a:txBody>
                  <a:tcPr marL="38100" marR="38100" marT="38100" marB="38100" anchor="ctr"/>
                </a:tc>
                <a:tc>
                  <a:txBody>
                    <a:bodyPr/>
                    <a:lstStyle/>
                    <a:p>
                      <a:pPr algn="ctr">
                        <a:lnSpc>
                          <a:spcPts val="2100"/>
                        </a:lnSpc>
                        <a:defRPr/>
                      </a:pPr>
                      <a:r>
                        <a:rPr lang="en-US" sz="1500">
                          <a:solidFill>
                            <a:srgbClr val="000000"/>
                          </a:solidFill>
                        </a:rPr>
                        <a:t>72</a:t>
                      </a:r>
                      <a:endParaRPr lang="en-US" sz="1100"/>
                    </a:p>
                  </a:txBody>
                  <a:tcPr marL="38100" marR="38100" marT="38100" marB="38100" anchor="ctr"/>
                </a:tc>
                <a:tc>
                  <a:txBody>
                    <a:bodyPr/>
                    <a:lstStyle/>
                    <a:p>
                      <a:pPr algn="ctr">
                        <a:lnSpc>
                          <a:spcPts val="2100"/>
                        </a:lnSpc>
                        <a:defRPr/>
                      </a:pPr>
                      <a:r>
                        <a:rPr lang="en-US" sz="1500">
                          <a:solidFill>
                            <a:srgbClr val="000000"/>
                          </a:solidFill>
                        </a:rPr>
                        <a:t>99</a:t>
                      </a:r>
                      <a:endParaRPr lang="en-US" sz="1100"/>
                    </a:p>
                  </a:txBody>
                  <a:tcPr marL="38100" marR="38100" marT="38100" marB="38100" anchor="ctr"/>
                </a:tc>
                <a:tc>
                  <a:txBody>
                    <a:bodyPr/>
                    <a:lstStyle/>
                    <a:p>
                      <a:pPr algn="ctr">
                        <a:lnSpc>
                          <a:spcPts val="2100"/>
                        </a:lnSpc>
                        <a:defRPr/>
                      </a:pPr>
                      <a:r>
                        <a:rPr lang="en-US" sz="1500" dirty="0">
                          <a:solidFill>
                            <a:srgbClr val="000000"/>
                          </a:solidFill>
                        </a:rPr>
                        <a:t>72.73</a:t>
                      </a:r>
                      <a:endParaRPr lang="en-US" sz="1100" dirty="0"/>
                    </a:p>
                  </a:txBody>
                  <a:tcPr marL="38100" marR="38100" marT="38100" marB="38100" anchor="ctr"/>
                </a:tc>
                <a:extLst>
                  <a:ext uri="{0D108BD9-81ED-4DB2-BD59-A6C34878D82A}">
                    <a16:rowId xmlns:a16="http://schemas.microsoft.com/office/drawing/2014/main" val="10010"/>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1661</Words>
  <Application>Microsoft Office PowerPoint</Application>
  <PresentationFormat>Custom</PresentationFormat>
  <Paragraphs>642</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Cinzel Decorative Bold</vt:lpstr>
      <vt:lpstr>Calibri</vt:lpstr>
      <vt:lpstr>Cagliostro</vt:lpstr>
      <vt:lpstr>Cagliostro Bold</vt:lpstr>
      <vt:lpstr>Canva Sans</vt:lpstr>
      <vt:lpstr>Georgia Pro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Chalkboard Mathematics Class Orientation Education Presentation</dc:title>
  <cp:lastModifiedBy>Jatin Kharbanda</cp:lastModifiedBy>
  <cp:revision>2</cp:revision>
  <dcterms:created xsi:type="dcterms:W3CDTF">2006-08-16T00:00:00Z</dcterms:created>
  <dcterms:modified xsi:type="dcterms:W3CDTF">2024-01-29T05:39:45Z</dcterms:modified>
  <dc:identifier>DAF7LC4jn9U</dc:identifier>
</cp:coreProperties>
</file>